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7" r:id="rId3"/>
  </p:sldMasterIdLst>
  <p:notesMasterIdLst>
    <p:notesMasterId r:id="rId5"/>
  </p:notesMasterIdLst>
  <p:sldIdLst>
    <p:sldId id="256" r:id="rId4"/>
    <p:sldId id="257" r:id="rId6"/>
    <p:sldId id="321" r:id="rId7"/>
    <p:sldId id="322" r:id="rId8"/>
    <p:sldId id="368" r:id="rId9"/>
    <p:sldId id="258" r:id="rId10"/>
    <p:sldId id="325" r:id="rId11"/>
    <p:sldId id="372" r:id="rId12"/>
    <p:sldId id="266" r:id="rId13"/>
    <p:sldId id="323" r:id="rId14"/>
    <p:sldId id="380" r:id="rId15"/>
    <p:sldId id="381" r:id="rId16"/>
    <p:sldId id="382" r:id="rId17"/>
    <p:sldId id="384" r:id="rId18"/>
    <p:sldId id="385" r:id="rId19"/>
    <p:sldId id="369" r:id="rId20"/>
    <p:sldId id="379" r:id="rId21"/>
    <p:sldId id="270" r:id="rId22"/>
    <p:sldId id="362" r:id="rId23"/>
    <p:sldId id="374" r:id="rId24"/>
    <p:sldId id="378" r:id="rId25"/>
    <p:sldId id="375" r:id="rId26"/>
    <p:sldId id="376" r:id="rId27"/>
    <p:sldId id="377" r:id="rId28"/>
    <p:sldId id="358" r:id="rId29"/>
    <p:sldId id="359" r:id="rId30"/>
    <p:sldId id="403" r:id="rId31"/>
    <p:sldId id="360" r:id="rId32"/>
    <p:sldId id="361" r:id="rId33"/>
    <p:sldId id="404" r:id="rId34"/>
    <p:sldId id="283" r:id="rId35"/>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7"/>
    <p:restoredTop sz="93659"/>
  </p:normalViewPr>
  <p:slideViewPr>
    <p:cSldViewPr snapToGrid="0" snapToObjects="1">
      <p:cViewPr varScale="1">
        <p:scale>
          <a:sx n="83" d="100"/>
          <a:sy n="83" d="100"/>
        </p:scale>
        <p:origin x="614" y="58"/>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301" name="任意形状 300"/>
          <p:cNvSpPr/>
          <p:nvPr userDrawn="1"/>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96" name="任意形状 295"/>
          <p:cNvSpPr/>
          <p:nvPr userDrawn="1"/>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94" name="任意形状 293"/>
          <p:cNvSpPr/>
          <p:nvPr userDrawn="1"/>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93" name="任意形状 292"/>
          <p:cNvSpPr/>
          <p:nvPr userDrawn="1"/>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92" name="任意形状 291"/>
          <p:cNvSpPr/>
          <p:nvPr userDrawn="1"/>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63" name="任意形状 262"/>
          <p:cNvSpPr/>
          <p:nvPr userDrawn="1"/>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11" name="文本占位符 310"/>
          <p:cNvSpPr>
            <a:spLocks noGrp="1"/>
          </p:cNvSpPr>
          <p:nvPr userDrawn="1">
            <p:ph type="body" sz="quarter" idx="10"/>
          </p:nvPr>
        </p:nvSpPr>
        <p:spPr>
          <a:xfrm>
            <a:off x="2301095" y="1315618"/>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319" name="任意形状 318"/>
          <p:cNvSpPr/>
          <p:nvPr userDrawn="1"/>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20" name="文本占位符 310"/>
          <p:cNvSpPr>
            <a:spLocks noGrp="1"/>
          </p:cNvSpPr>
          <p:nvPr>
            <p:ph type="body" sz="quarter" idx="11"/>
          </p:nvPr>
        </p:nvSpPr>
        <p:spPr>
          <a:xfrm>
            <a:off x="2301095" y="2460978"/>
            <a:ext cx="7589808" cy="572638"/>
          </a:xfrm>
          <a:prstGeom prst="rect">
            <a:avLst/>
          </a:prstGeom>
        </p:spPr>
        <p:txBody>
          <a:bodyPr/>
          <a:lstStyle>
            <a:lvl1pPr marL="0" indent="0" algn="ctr">
              <a:buNone/>
              <a:defRPr sz="2800" b="0">
                <a:ln w="38100">
                  <a:noFill/>
                </a:ln>
                <a:solidFill>
                  <a:schemeClr val="accent1"/>
                </a:solidFill>
              </a:defRPr>
            </a:lvl1pPr>
          </a:lstStyle>
          <a:p>
            <a:pPr lvl="0"/>
            <a:endParaRPr kumimoji="1" lang="zh-CN" altLang="en-US" dirty="0"/>
          </a:p>
        </p:txBody>
      </p:sp>
      <p:sp>
        <p:nvSpPr>
          <p:cNvPr id="321" name="矩形 320"/>
          <p:cNvSpPr/>
          <p:nvPr userDrawn="1"/>
        </p:nvSpPr>
        <p:spPr>
          <a:xfrm>
            <a:off x="-1" y="0"/>
            <a:ext cx="12192000" cy="1463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22" name="文本占位符 310"/>
          <p:cNvSpPr>
            <a:spLocks noGrp="1"/>
          </p:cNvSpPr>
          <p:nvPr>
            <p:ph type="body" sz="quarter" idx="12"/>
          </p:nvPr>
        </p:nvSpPr>
        <p:spPr>
          <a:xfrm>
            <a:off x="2301095" y="3538763"/>
            <a:ext cx="7589808" cy="524974"/>
          </a:xfrm>
          <a:prstGeom prst="rect">
            <a:avLst/>
          </a:prstGeom>
        </p:spPr>
        <p:txBody>
          <a:bodyPr/>
          <a:lstStyle>
            <a:lvl1pPr marL="0" indent="0" algn="ctr">
              <a:lnSpc>
                <a:spcPct val="130000"/>
              </a:lnSpc>
              <a:buNone/>
              <a:defRPr sz="1400" b="0">
                <a:ln w="38100">
                  <a:noFill/>
                </a:ln>
                <a:solidFill>
                  <a:schemeClr val="accent1"/>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charset="-122"/>
              </a:rPr>
              <a:t>获取更多优质模板（放映模式）</a:t>
            </a:r>
            <a:endPar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charset="-122"/>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20" name="文本占位符 310"/>
          <p:cNvSpPr>
            <a:spLocks noGrp="1"/>
          </p:cNvSpPr>
          <p:nvPr>
            <p:ph type="body" sz="quarter" idx="11" hasCustomPrompt="1"/>
          </p:nvPr>
        </p:nvSpPr>
        <p:spPr>
          <a:xfrm>
            <a:off x="1002647" y="1961450"/>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1" name="文本占位符 310"/>
          <p:cNvSpPr>
            <a:spLocks noGrp="1"/>
          </p:cNvSpPr>
          <p:nvPr>
            <p:ph type="body" sz="quarter" idx="12"/>
          </p:nvPr>
        </p:nvSpPr>
        <p:spPr>
          <a:xfrm>
            <a:off x="1990199" y="2086074"/>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2" name="文本占位符 310"/>
          <p:cNvSpPr>
            <a:spLocks noGrp="1"/>
          </p:cNvSpPr>
          <p:nvPr>
            <p:ph type="body" sz="quarter" idx="13" hasCustomPrompt="1"/>
          </p:nvPr>
        </p:nvSpPr>
        <p:spPr>
          <a:xfrm>
            <a:off x="4684631" y="1961450"/>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3" name="文本占位符 310"/>
          <p:cNvSpPr>
            <a:spLocks noGrp="1"/>
          </p:cNvSpPr>
          <p:nvPr>
            <p:ph type="body" sz="quarter" idx="14"/>
          </p:nvPr>
        </p:nvSpPr>
        <p:spPr>
          <a:xfrm>
            <a:off x="5672183" y="2086074"/>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4" name="文本占位符 310"/>
          <p:cNvSpPr>
            <a:spLocks noGrp="1"/>
          </p:cNvSpPr>
          <p:nvPr>
            <p:ph type="body" sz="quarter" idx="15" hasCustomPrompt="1"/>
          </p:nvPr>
        </p:nvSpPr>
        <p:spPr>
          <a:xfrm>
            <a:off x="8293462" y="1961450"/>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5" name="文本占位符 310"/>
          <p:cNvSpPr>
            <a:spLocks noGrp="1"/>
          </p:cNvSpPr>
          <p:nvPr>
            <p:ph type="body" sz="quarter" idx="16"/>
          </p:nvPr>
        </p:nvSpPr>
        <p:spPr>
          <a:xfrm>
            <a:off x="9281014" y="2086074"/>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20" name="文本占位符 310"/>
          <p:cNvSpPr>
            <a:spLocks noGrp="1"/>
          </p:cNvSpPr>
          <p:nvPr>
            <p:ph type="body" sz="quarter" idx="11" hasCustomPrompt="1"/>
          </p:nvPr>
        </p:nvSpPr>
        <p:spPr>
          <a:xfrm>
            <a:off x="2849735"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1" name="文本占位符 310"/>
          <p:cNvSpPr>
            <a:spLocks noGrp="1"/>
          </p:cNvSpPr>
          <p:nvPr>
            <p:ph type="body" sz="quarter" idx="12"/>
          </p:nvPr>
        </p:nvSpPr>
        <p:spPr>
          <a:xfrm>
            <a:off x="3837287"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2" name="文本占位符 310"/>
          <p:cNvSpPr>
            <a:spLocks noGrp="1"/>
          </p:cNvSpPr>
          <p:nvPr>
            <p:ph type="body" sz="quarter" idx="13" hasCustomPrompt="1"/>
          </p:nvPr>
        </p:nvSpPr>
        <p:spPr>
          <a:xfrm>
            <a:off x="6531719"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3" name="文本占位符 310"/>
          <p:cNvSpPr>
            <a:spLocks noGrp="1"/>
          </p:cNvSpPr>
          <p:nvPr>
            <p:ph type="body" sz="quarter" idx="14"/>
          </p:nvPr>
        </p:nvSpPr>
        <p:spPr>
          <a:xfrm>
            <a:off x="7519271"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0" name="文本占位符 310"/>
          <p:cNvSpPr>
            <a:spLocks noGrp="1"/>
          </p:cNvSpPr>
          <p:nvPr>
            <p:ph type="body" sz="quarter" idx="15" hasCustomPrompt="1"/>
          </p:nvPr>
        </p:nvSpPr>
        <p:spPr>
          <a:xfrm>
            <a:off x="2849735"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1" name="文本占位符 310"/>
          <p:cNvSpPr>
            <a:spLocks noGrp="1"/>
          </p:cNvSpPr>
          <p:nvPr>
            <p:ph type="body" sz="quarter" idx="16"/>
          </p:nvPr>
        </p:nvSpPr>
        <p:spPr>
          <a:xfrm>
            <a:off x="3837287"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2" name="文本占位符 310"/>
          <p:cNvSpPr>
            <a:spLocks noGrp="1"/>
          </p:cNvSpPr>
          <p:nvPr>
            <p:ph type="body" sz="quarter" idx="17" hasCustomPrompt="1"/>
          </p:nvPr>
        </p:nvSpPr>
        <p:spPr>
          <a:xfrm>
            <a:off x="6531719"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3" name="文本占位符 310"/>
          <p:cNvSpPr>
            <a:spLocks noGrp="1"/>
          </p:cNvSpPr>
          <p:nvPr>
            <p:ph type="body" sz="quarter" idx="18"/>
          </p:nvPr>
        </p:nvSpPr>
        <p:spPr>
          <a:xfrm>
            <a:off x="7519271"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20" name="文本占位符 310"/>
          <p:cNvSpPr>
            <a:spLocks noGrp="1"/>
          </p:cNvSpPr>
          <p:nvPr>
            <p:ph type="body" sz="quarter" idx="11" hasCustomPrompt="1"/>
          </p:nvPr>
        </p:nvSpPr>
        <p:spPr>
          <a:xfrm>
            <a:off x="2849735"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1" name="文本占位符 310"/>
          <p:cNvSpPr>
            <a:spLocks noGrp="1"/>
          </p:cNvSpPr>
          <p:nvPr>
            <p:ph type="body" sz="quarter" idx="12"/>
          </p:nvPr>
        </p:nvSpPr>
        <p:spPr>
          <a:xfrm>
            <a:off x="3837287"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2" name="文本占位符 310"/>
          <p:cNvSpPr>
            <a:spLocks noGrp="1"/>
          </p:cNvSpPr>
          <p:nvPr>
            <p:ph type="body" sz="quarter" idx="13" hasCustomPrompt="1"/>
          </p:nvPr>
        </p:nvSpPr>
        <p:spPr>
          <a:xfrm>
            <a:off x="6531719"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3" name="文本占位符 310"/>
          <p:cNvSpPr>
            <a:spLocks noGrp="1"/>
          </p:cNvSpPr>
          <p:nvPr>
            <p:ph type="body" sz="quarter" idx="14"/>
          </p:nvPr>
        </p:nvSpPr>
        <p:spPr>
          <a:xfrm>
            <a:off x="7519271"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0" name="文本占位符 310"/>
          <p:cNvSpPr>
            <a:spLocks noGrp="1"/>
          </p:cNvSpPr>
          <p:nvPr>
            <p:ph type="body" sz="quarter" idx="15" hasCustomPrompt="1"/>
          </p:nvPr>
        </p:nvSpPr>
        <p:spPr>
          <a:xfrm>
            <a:off x="981166"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1" name="文本占位符 310"/>
          <p:cNvSpPr>
            <a:spLocks noGrp="1"/>
          </p:cNvSpPr>
          <p:nvPr>
            <p:ph type="body" sz="quarter" idx="16"/>
          </p:nvPr>
        </p:nvSpPr>
        <p:spPr>
          <a:xfrm>
            <a:off x="1968718"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2" name="文本占位符 310"/>
          <p:cNvSpPr>
            <a:spLocks noGrp="1"/>
          </p:cNvSpPr>
          <p:nvPr>
            <p:ph type="body" sz="quarter" idx="17" hasCustomPrompt="1"/>
          </p:nvPr>
        </p:nvSpPr>
        <p:spPr>
          <a:xfrm>
            <a:off x="4663150"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3" name="文本占位符 310"/>
          <p:cNvSpPr>
            <a:spLocks noGrp="1"/>
          </p:cNvSpPr>
          <p:nvPr>
            <p:ph type="body" sz="quarter" idx="18"/>
          </p:nvPr>
        </p:nvSpPr>
        <p:spPr>
          <a:xfrm>
            <a:off x="5650702"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4" name="文本占位符 310"/>
          <p:cNvSpPr>
            <a:spLocks noGrp="1"/>
          </p:cNvSpPr>
          <p:nvPr>
            <p:ph type="body" sz="quarter" idx="19" hasCustomPrompt="1"/>
          </p:nvPr>
        </p:nvSpPr>
        <p:spPr>
          <a:xfrm>
            <a:off x="8293172"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5" name="文本占位符 310"/>
          <p:cNvSpPr>
            <a:spLocks noGrp="1"/>
          </p:cNvSpPr>
          <p:nvPr>
            <p:ph type="body" sz="quarter" idx="20"/>
          </p:nvPr>
        </p:nvSpPr>
        <p:spPr>
          <a:xfrm>
            <a:off x="9280724"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10" name="文本占位符 310"/>
          <p:cNvSpPr>
            <a:spLocks noGrp="1"/>
          </p:cNvSpPr>
          <p:nvPr>
            <p:ph type="body" sz="quarter" idx="15" hasCustomPrompt="1"/>
          </p:nvPr>
        </p:nvSpPr>
        <p:spPr>
          <a:xfrm>
            <a:off x="981166"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1" name="文本占位符 310"/>
          <p:cNvSpPr>
            <a:spLocks noGrp="1"/>
          </p:cNvSpPr>
          <p:nvPr>
            <p:ph type="body" sz="quarter" idx="16"/>
          </p:nvPr>
        </p:nvSpPr>
        <p:spPr>
          <a:xfrm>
            <a:off x="1968718"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2" name="文本占位符 310"/>
          <p:cNvSpPr>
            <a:spLocks noGrp="1"/>
          </p:cNvSpPr>
          <p:nvPr>
            <p:ph type="body" sz="quarter" idx="17" hasCustomPrompt="1"/>
          </p:nvPr>
        </p:nvSpPr>
        <p:spPr>
          <a:xfrm>
            <a:off x="4663150"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3" name="文本占位符 310"/>
          <p:cNvSpPr>
            <a:spLocks noGrp="1"/>
          </p:cNvSpPr>
          <p:nvPr>
            <p:ph type="body" sz="quarter" idx="18"/>
          </p:nvPr>
        </p:nvSpPr>
        <p:spPr>
          <a:xfrm>
            <a:off x="5650702"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4" name="文本占位符 310"/>
          <p:cNvSpPr>
            <a:spLocks noGrp="1"/>
          </p:cNvSpPr>
          <p:nvPr>
            <p:ph type="body" sz="quarter" idx="19" hasCustomPrompt="1"/>
          </p:nvPr>
        </p:nvSpPr>
        <p:spPr>
          <a:xfrm>
            <a:off x="8293172"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5" name="文本占位符 310"/>
          <p:cNvSpPr>
            <a:spLocks noGrp="1"/>
          </p:cNvSpPr>
          <p:nvPr>
            <p:ph type="body" sz="quarter" idx="20"/>
          </p:nvPr>
        </p:nvSpPr>
        <p:spPr>
          <a:xfrm>
            <a:off x="9280724"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6" name="文本占位符 310"/>
          <p:cNvSpPr>
            <a:spLocks noGrp="1"/>
          </p:cNvSpPr>
          <p:nvPr>
            <p:ph type="body" sz="quarter" idx="21" hasCustomPrompt="1"/>
          </p:nvPr>
        </p:nvSpPr>
        <p:spPr>
          <a:xfrm>
            <a:off x="981166" y="1304047"/>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17" name="文本占位符 310"/>
          <p:cNvSpPr>
            <a:spLocks noGrp="1"/>
          </p:cNvSpPr>
          <p:nvPr>
            <p:ph type="body" sz="quarter" idx="22"/>
          </p:nvPr>
        </p:nvSpPr>
        <p:spPr>
          <a:xfrm>
            <a:off x="1968718" y="1428671"/>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4" name="文本占位符 310"/>
          <p:cNvSpPr>
            <a:spLocks noGrp="1"/>
          </p:cNvSpPr>
          <p:nvPr>
            <p:ph type="body" sz="quarter" idx="23" hasCustomPrompt="1"/>
          </p:nvPr>
        </p:nvSpPr>
        <p:spPr>
          <a:xfrm>
            <a:off x="4663150" y="1304047"/>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5" name="文本占位符 310"/>
          <p:cNvSpPr>
            <a:spLocks noGrp="1"/>
          </p:cNvSpPr>
          <p:nvPr>
            <p:ph type="body" sz="quarter" idx="24"/>
          </p:nvPr>
        </p:nvSpPr>
        <p:spPr>
          <a:xfrm>
            <a:off x="5650702" y="1428671"/>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6" name="文本占位符 310"/>
          <p:cNvSpPr>
            <a:spLocks noGrp="1"/>
          </p:cNvSpPr>
          <p:nvPr>
            <p:ph type="body" sz="quarter" idx="25" hasCustomPrompt="1"/>
          </p:nvPr>
        </p:nvSpPr>
        <p:spPr>
          <a:xfrm>
            <a:off x="8293172" y="1304047"/>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smtClean="0"/>
              <a:t>00</a:t>
            </a:r>
            <a:endParaRPr kumimoji="1" lang="zh-CN" altLang="en-US" dirty="0"/>
          </a:p>
        </p:txBody>
      </p:sp>
      <p:sp>
        <p:nvSpPr>
          <p:cNvPr id="27" name="文本占位符 310"/>
          <p:cNvSpPr>
            <a:spLocks noGrp="1"/>
          </p:cNvSpPr>
          <p:nvPr>
            <p:ph type="body" sz="quarter" idx="26"/>
          </p:nvPr>
        </p:nvSpPr>
        <p:spPr>
          <a:xfrm>
            <a:off x="9280724" y="1428671"/>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2" name="任意形状 1"/>
          <p:cNvSpPr/>
          <p:nvPr userDrawn="1"/>
        </p:nvSpPr>
        <p:spPr>
          <a:xfrm>
            <a:off x="0" y="384047"/>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 name="任意形状 2"/>
          <p:cNvSpPr/>
          <p:nvPr userDrawn="1"/>
        </p:nvSpPr>
        <p:spPr>
          <a:xfrm>
            <a:off x="1" y="1218754"/>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 name="任意形状 3"/>
          <p:cNvSpPr/>
          <p:nvPr userDrawn="1"/>
        </p:nvSpPr>
        <p:spPr>
          <a:xfrm>
            <a:off x="5743205" y="1417635"/>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任意形状 4"/>
          <p:cNvSpPr/>
          <p:nvPr userDrawn="1"/>
        </p:nvSpPr>
        <p:spPr>
          <a:xfrm>
            <a:off x="9702245" y="1674216"/>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任意形状 5"/>
          <p:cNvSpPr/>
          <p:nvPr userDrawn="1"/>
        </p:nvSpPr>
        <p:spPr>
          <a:xfrm>
            <a:off x="11612362" y="1861013"/>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任意形状 6"/>
          <p:cNvSpPr/>
          <p:nvPr userDrawn="1"/>
        </p:nvSpPr>
        <p:spPr>
          <a:xfrm>
            <a:off x="0" y="889194"/>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8" name="任意形状 7"/>
          <p:cNvSpPr/>
          <p:nvPr userDrawn="1"/>
        </p:nvSpPr>
        <p:spPr>
          <a:xfrm>
            <a:off x="0" y="1463719"/>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矩形 8"/>
          <p:cNvSpPr/>
          <p:nvPr userDrawn="1"/>
        </p:nvSpPr>
        <p:spPr>
          <a:xfrm>
            <a:off x="-1" y="2798064"/>
            <a:ext cx="12192000" cy="4059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文本占位符 310"/>
          <p:cNvSpPr>
            <a:spLocks noGrp="1"/>
          </p:cNvSpPr>
          <p:nvPr>
            <p:ph type="body" sz="quarter" idx="10" hasCustomPrompt="1"/>
          </p:nvPr>
        </p:nvSpPr>
        <p:spPr>
          <a:xfrm>
            <a:off x="2301095" y="3341240"/>
            <a:ext cx="7589808" cy="1267229"/>
          </a:xfrm>
          <a:prstGeom prst="rect">
            <a:avLst/>
          </a:prstGeom>
        </p:spPr>
        <p:txBody>
          <a:bodyPr/>
          <a:lstStyle>
            <a:lvl1pPr marL="0" indent="0" algn="ctr">
              <a:buNone/>
              <a:defRPr sz="9600" b="1">
                <a:ln w="38100">
                  <a:noFill/>
                </a:ln>
                <a:solidFill>
                  <a:schemeClr val="bg1"/>
                </a:solidFill>
              </a:defRPr>
            </a:lvl1pPr>
          </a:lstStyle>
          <a:p>
            <a:pPr lvl="0"/>
            <a:r>
              <a:rPr kumimoji="1" lang="en-US" altLang="zh-CN" dirty="0" smtClean="0"/>
              <a:t>00</a:t>
            </a:r>
            <a:endParaRPr kumimoji="1" lang="zh-CN" altLang="en-US" dirty="0"/>
          </a:p>
        </p:txBody>
      </p:sp>
      <p:sp>
        <p:nvSpPr>
          <p:cNvPr id="11" name="文本占位符 310"/>
          <p:cNvSpPr>
            <a:spLocks noGrp="1"/>
          </p:cNvSpPr>
          <p:nvPr>
            <p:ph type="body" sz="quarter" idx="11"/>
          </p:nvPr>
        </p:nvSpPr>
        <p:spPr>
          <a:xfrm>
            <a:off x="2301095" y="4608469"/>
            <a:ext cx="7589808" cy="572638"/>
          </a:xfrm>
          <a:prstGeom prst="rect">
            <a:avLst/>
          </a:prstGeom>
        </p:spPr>
        <p:txBody>
          <a:bodyPr/>
          <a:lstStyle>
            <a:lvl1pPr marL="0" indent="0" algn="ctr">
              <a:buNone/>
              <a:defRPr sz="2800" b="0">
                <a:ln w="38100">
                  <a:noFill/>
                </a:ln>
                <a:solidFill>
                  <a:schemeClr val="bg1"/>
                </a:solidFill>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grpSp>
        <p:nvGrpSpPr>
          <p:cNvPr id="11" name="组 10"/>
          <p:cNvGrpSpPr/>
          <p:nvPr userDrawn="1"/>
        </p:nvGrpSpPr>
        <p:grpSpPr>
          <a:xfrm>
            <a:off x="1" y="5413248"/>
            <a:ext cx="12191999" cy="1444752"/>
            <a:chOff x="0" y="4443983"/>
            <a:chExt cx="12191999" cy="2414017"/>
          </a:xfrm>
        </p:grpSpPr>
        <p:sp>
          <p:nvSpPr>
            <p:cNvPr id="4" name="任意形状 3"/>
            <p:cNvSpPr/>
            <p:nvPr userDrawn="1"/>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任意形状 4"/>
            <p:cNvSpPr/>
            <p:nvPr userDrawn="1"/>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任意形状 5"/>
            <p:cNvSpPr/>
            <p:nvPr userDrawn="1"/>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任意形状 6"/>
            <p:cNvSpPr/>
            <p:nvPr userDrawn="1"/>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8" name="任意形状 7"/>
            <p:cNvSpPr/>
            <p:nvPr userDrawn="1"/>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任意形状 8"/>
            <p:cNvSpPr/>
            <p:nvPr userDrawn="1"/>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任意形状 9"/>
            <p:cNvSpPr/>
            <p:nvPr userDrawn="1"/>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2" name="文本占位符 310"/>
          <p:cNvSpPr>
            <a:spLocks noGrp="1"/>
          </p:cNvSpPr>
          <p:nvPr>
            <p:ph type="body" sz="quarter" idx="21" hasCustomPrompt="1"/>
          </p:nvPr>
        </p:nvSpPr>
        <p:spPr>
          <a:xfrm>
            <a:off x="377662" y="243343"/>
            <a:ext cx="807865" cy="586334"/>
          </a:xfrm>
          <a:prstGeom prst="rect">
            <a:avLst/>
          </a:prstGeom>
        </p:spPr>
        <p:txBody>
          <a:bodyPr/>
          <a:lstStyle>
            <a:lvl1pPr marL="0" indent="0" algn="l">
              <a:buNone/>
              <a:defRPr sz="4000" b="1">
                <a:ln w="38100">
                  <a:noFill/>
                </a:ln>
                <a:solidFill>
                  <a:schemeClr val="tx1">
                    <a:lumMod val="85000"/>
                    <a:lumOff val="15000"/>
                  </a:schemeClr>
                </a:solidFill>
              </a:defRPr>
            </a:lvl1pPr>
          </a:lstStyle>
          <a:p>
            <a:pPr lvl="0"/>
            <a:r>
              <a:rPr kumimoji="1" lang="en-US" altLang="zh-CN" dirty="0" smtClean="0"/>
              <a:t>00</a:t>
            </a:r>
            <a:endParaRPr kumimoji="1" lang="zh-CN" altLang="en-US" dirty="0"/>
          </a:p>
        </p:txBody>
      </p:sp>
      <p:sp>
        <p:nvSpPr>
          <p:cNvPr id="13" name="文本占位符 310"/>
          <p:cNvSpPr>
            <a:spLocks noGrp="1"/>
          </p:cNvSpPr>
          <p:nvPr>
            <p:ph type="body" sz="quarter" idx="22"/>
          </p:nvPr>
        </p:nvSpPr>
        <p:spPr>
          <a:xfrm>
            <a:off x="1185527" y="367967"/>
            <a:ext cx="1868569" cy="337086"/>
          </a:xfrm>
          <a:prstGeom prst="rect">
            <a:avLst/>
          </a:prstGeom>
        </p:spPr>
        <p:txBody>
          <a:bodyPr anchor="ctr"/>
          <a:lstStyle>
            <a:lvl1pPr marL="0" indent="0" algn="l">
              <a:buNone/>
              <a:defRPr sz="1400" b="0">
                <a:ln w="38100">
                  <a:noFill/>
                </a:ln>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41.xml"/><Relationship Id="rId3" Type="http://schemas.openxmlformats.org/officeDocument/2006/relationships/image" Target="../media/image5.png"/><Relationship Id="rId2" Type="http://schemas.openxmlformats.org/officeDocument/2006/relationships/tags" Target="../tags/tag40.xml"/><Relationship Id="rId1" Type="http://schemas.openxmlformats.org/officeDocument/2006/relationships/tags" Target="../tags/tag39.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44.xml"/><Relationship Id="rId3" Type="http://schemas.openxmlformats.org/officeDocument/2006/relationships/image" Target="../media/image5.png"/><Relationship Id="rId2" Type="http://schemas.openxmlformats.org/officeDocument/2006/relationships/tags" Target="../tags/tag43.xml"/><Relationship Id="rId1" Type="http://schemas.openxmlformats.org/officeDocument/2006/relationships/tags" Target="../tags/tag4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47.xml"/><Relationship Id="rId3" Type="http://schemas.openxmlformats.org/officeDocument/2006/relationships/image" Target="../media/image6.png"/><Relationship Id="rId2" Type="http://schemas.openxmlformats.org/officeDocument/2006/relationships/tags" Target="../tags/tag46.xml"/><Relationship Id="rId1" Type="http://schemas.openxmlformats.org/officeDocument/2006/relationships/tags" Target="../tags/tag45.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50.xml"/><Relationship Id="rId3" Type="http://schemas.openxmlformats.org/officeDocument/2006/relationships/image" Target="../media/image7.png"/><Relationship Id="rId2" Type="http://schemas.openxmlformats.org/officeDocument/2006/relationships/tags" Target="../tags/tag49.xml"/><Relationship Id="rId1" Type="http://schemas.openxmlformats.org/officeDocument/2006/relationships/tags" Target="../tags/tag48.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53.xml"/><Relationship Id="rId3" Type="http://schemas.openxmlformats.org/officeDocument/2006/relationships/image" Target="../media/image8.png"/><Relationship Id="rId2" Type="http://schemas.openxmlformats.org/officeDocument/2006/relationships/tags" Target="../tags/tag52.xml"/><Relationship Id="rId1" Type="http://schemas.openxmlformats.org/officeDocument/2006/relationships/tags" Target="../tags/tag51.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56.xml"/><Relationship Id="rId3" Type="http://schemas.openxmlformats.org/officeDocument/2006/relationships/image" Target="../media/image9.png"/><Relationship Id="rId2" Type="http://schemas.openxmlformats.org/officeDocument/2006/relationships/tags" Target="../tags/tag55.xml"/><Relationship Id="rId1" Type="http://schemas.openxmlformats.org/officeDocument/2006/relationships/tags" Target="../tags/tag54.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59.xml"/><Relationship Id="rId3" Type="http://schemas.openxmlformats.org/officeDocument/2006/relationships/image" Target="../media/image10.png"/><Relationship Id="rId2" Type="http://schemas.openxmlformats.org/officeDocument/2006/relationships/tags" Target="../tags/tag58.xml"/><Relationship Id="rId1" Type="http://schemas.openxmlformats.org/officeDocument/2006/relationships/tags" Target="../tags/tag57.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62.xml"/><Relationship Id="rId3" Type="http://schemas.openxmlformats.org/officeDocument/2006/relationships/image" Target="../media/image11.png"/><Relationship Id="rId2" Type="http://schemas.openxmlformats.org/officeDocument/2006/relationships/tags" Target="../tags/tag61.xml"/><Relationship Id="rId1" Type="http://schemas.openxmlformats.org/officeDocument/2006/relationships/tags" Target="../tags/tag6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8.xml"/><Relationship Id="rId3" Type="http://schemas.openxmlformats.org/officeDocument/2006/relationships/image" Target="../media/image12.png"/><Relationship Id="rId2" Type="http://schemas.openxmlformats.org/officeDocument/2006/relationships/tags" Target="../tags/tag67.xml"/><Relationship Id="rId1" Type="http://schemas.openxmlformats.org/officeDocument/2006/relationships/tags" Target="../tags/tag66.xml"/></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6" Type="http://schemas.openxmlformats.org/officeDocument/2006/relationships/slideLayout" Target="../slideLayouts/slideLayout5.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tags" Target="../tags/tag71.xml"/><Relationship Id="rId4" Type="http://schemas.openxmlformats.org/officeDocument/2006/relationships/image" Target="../media/image13.png"/><Relationship Id="rId3" Type="http://schemas.openxmlformats.org/officeDocument/2006/relationships/oleObject" Target="../embeddings/oleObject1.bin"/><Relationship Id="rId2" Type="http://schemas.openxmlformats.org/officeDocument/2006/relationships/tags" Target="../tags/tag70.xml"/><Relationship Id="rId1" Type="http://schemas.openxmlformats.org/officeDocument/2006/relationships/tags" Target="../tags/tag69.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tags" Target="../tags/tag73.xml"/><Relationship Id="rId1" Type="http://schemas.openxmlformats.org/officeDocument/2006/relationships/tags" Target="../tags/tag7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3.xml"/><Relationship Id="rId3" Type="http://schemas.openxmlformats.org/officeDocument/2006/relationships/image" Target="../media/image16.png"/><Relationship Id="rId2" Type="http://schemas.openxmlformats.org/officeDocument/2006/relationships/tags" Target="../tags/tag82.xml"/><Relationship Id="rId1" Type="http://schemas.openxmlformats.org/officeDocument/2006/relationships/tags" Target="../tags/tag81.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tags" Target="../tags/tag92.xml"/><Relationship Id="rId4" Type="http://schemas.openxmlformats.org/officeDocument/2006/relationships/image" Target="../media/image17.png"/><Relationship Id="rId3" Type="http://schemas.openxmlformats.org/officeDocument/2006/relationships/oleObject" Target="../embeddings/oleObject2.bin"/><Relationship Id="rId2" Type="http://schemas.openxmlformats.org/officeDocument/2006/relationships/tags" Target="../tags/tag91.xml"/><Relationship Id="rId1" Type="http://schemas.openxmlformats.org/officeDocument/2006/relationships/tags" Target="../tags/tag90.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ags" Target="../tags/tag10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3.xml"/><Relationship Id="rId3" Type="http://schemas.openxmlformats.org/officeDocument/2006/relationships/image" Target="../media/image2.png"/><Relationship Id="rId2" Type="http://schemas.openxmlformats.org/officeDocument/2006/relationships/tags" Target="../tags/tag22.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6.xml"/><Relationship Id="rId3" Type="http://schemas.openxmlformats.org/officeDocument/2006/relationships/image" Target="../media/image3.png"/><Relationship Id="rId2" Type="http://schemas.openxmlformats.org/officeDocument/2006/relationships/tags" Target="../tags/tag25.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35.xml"/><Relationship Id="rId3" Type="http://schemas.openxmlformats.org/officeDocument/2006/relationships/image" Target="../media/image4.png"/><Relationship Id="rId2" Type="http://schemas.openxmlformats.org/officeDocument/2006/relationships/tags" Target="../tags/tag34.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custDataLst>
              <p:tags r:id="rId1"/>
            </p:custDataLst>
          </p:nvPr>
        </p:nvSpPr>
        <p:spPr>
          <a:xfrm>
            <a:off x="2301240" y="1315720"/>
            <a:ext cx="7589520" cy="1666240"/>
          </a:xfrm>
        </p:spPr>
        <p:txBody>
          <a:bodyPr/>
          <a:lstStyle/>
          <a:p>
            <a:r>
              <a:rPr kumimoji="1" lang="en-US" sz="4800" smtClean="0"/>
              <a:t>Ensemble Learning</a:t>
            </a:r>
            <a:endParaRPr kumimoji="1" lang="en-US" sz="4800" smtClean="0"/>
          </a:p>
          <a:p>
            <a:r>
              <a:rPr kumimoji="1" lang="zh-CN" altLang="en-US" sz="4800" smtClean="0"/>
              <a:t>集成学习</a:t>
            </a:r>
            <a:endParaRPr kumimoji="1" lang="zh-CN" altLang="en-US" sz="4800" smtClean="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3</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823845" cy="337185"/>
          </a:xfrm>
        </p:spPr>
        <p:txBody>
          <a:bodyPr/>
          <a:lstStyle/>
          <a:p>
            <a:r>
              <a:rPr kumimoji="1" lang="zh-CN" altLang="en-US" sz="2800" b="1" smtClean="0">
                <a:sym typeface="+mn-ea"/>
              </a:rPr>
              <a:t>Bagging方法</a:t>
            </a:r>
            <a:endParaRPr kumimoji="1" lang="zh-CN" altLang="en-US" sz="2800" b="1" smtClean="0">
              <a:sym typeface="+mn-ea"/>
            </a:endParaRPr>
          </a:p>
        </p:txBody>
      </p:sp>
      <p:pic>
        <p:nvPicPr>
          <p:cNvPr id="9" name="图片 8"/>
          <p:cNvPicPr>
            <a:picLocks noChangeAspect="1"/>
          </p:cNvPicPr>
          <p:nvPr/>
        </p:nvPicPr>
        <p:blipFill>
          <a:blip r:embed="rId3"/>
          <a:stretch>
            <a:fillRect/>
          </a:stretch>
        </p:blipFill>
        <p:spPr>
          <a:xfrm>
            <a:off x="2685415" y="2146935"/>
            <a:ext cx="6821170" cy="2370455"/>
          </a:xfrm>
          <a:prstGeom prst="rect">
            <a:avLst/>
          </a:prstGeom>
        </p:spPr>
      </p:pic>
      <p:sp>
        <p:nvSpPr>
          <p:cNvPr id="12" name="文本框 11"/>
          <p:cNvSpPr txBox="1"/>
          <p:nvPr/>
        </p:nvSpPr>
        <p:spPr>
          <a:xfrm>
            <a:off x="1185545" y="1069340"/>
            <a:ext cx="3992880" cy="398780"/>
          </a:xfrm>
          <a:prstGeom prst="rect">
            <a:avLst/>
          </a:prstGeom>
          <a:noFill/>
        </p:spPr>
        <p:txBody>
          <a:bodyPr wrap="none" rtlCol="0">
            <a:spAutoFit/>
          </a:bodyPr>
          <a:p>
            <a:pPr algn="l"/>
            <a:r>
              <a:rPr lang="zh-CN" altLang="en-US" sz="2000"/>
              <a:t>目标：把下面的圈和方块进行分类</a:t>
            </a:r>
            <a:endParaRPr lang="zh-CN" altLang="en-US" sz="20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3</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823845" cy="337185"/>
          </a:xfrm>
        </p:spPr>
        <p:txBody>
          <a:bodyPr/>
          <a:lstStyle/>
          <a:p>
            <a:r>
              <a:rPr kumimoji="1" lang="zh-CN" altLang="en-US" sz="2800" b="1" smtClean="0">
                <a:sym typeface="+mn-ea"/>
              </a:rPr>
              <a:t>Bagging方法</a:t>
            </a:r>
            <a:endParaRPr kumimoji="1" lang="zh-CN" altLang="en-US" sz="2800" b="1" smtClean="0">
              <a:sym typeface="+mn-ea"/>
            </a:endParaRPr>
          </a:p>
        </p:txBody>
      </p:sp>
      <p:pic>
        <p:nvPicPr>
          <p:cNvPr id="9" name="图片 8"/>
          <p:cNvPicPr>
            <a:picLocks noChangeAspect="1"/>
          </p:cNvPicPr>
          <p:nvPr/>
        </p:nvPicPr>
        <p:blipFill>
          <a:blip r:embed="rId3"/>
          <a:stretch>
            <a:fillRect/>
          </a:stretch>
        </p:blipFill>
        <p:spPr>
          <a:xfrm>
            <a:off x="2685415" y="2146935"/>
            <a:ext cx="6821170" cy="2370455"/>
          </a:xfrm>
          <a:prstGeom prst="rect">
            <a:avLst/>
          </a:prstGeom>
        </p:spPr>
      </p:pic>
      <p:sp>
        <p:nvSpPr>
          <p:cNvPr id="12" name="文本框 11"/>
          <p:cNvSpPr txBox="1"/>
          <p:nvPr/>
        </p:nvSpPr>
        <p:spPr>
          <a:xfrm>
            <a:off x="1185545" y="1069340"/>
            <a:ext cx="3992880" cy="398780"/>
          </a:xfrm>
          <a:prstGeom prst="rect">
            <a:avLst/>
          </a:prstGeom>
          <a:noFill/>
        </p:spPr>
        <p:txBody>
          <a:bodyPr wrap="none" rtlCol="0">
            <a:spAutoFit/>
          </a:bodyPr>
          <a:p>
            <a:pPr algn="l"/>
            <a:r>
              <a:rPr lang="zh-CN" altLang="en-US" sz="2000"/>
              <a:t>目标：把下面的圈和方块进行分类</a:t>
            </a:r>
            <a:endParaRPr lang="zh-CN" altLang="en-US" sz="20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3</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823845" cy="337185"/>
          </a:xfrm>
        </p:spPr>
        <p:txBody>
          <a:bodyPr/>
          <a:lstStyle/>
          <a:p>
            <a:r>
              <a:rPr kumimoji="1" lang="zh-CN" altLang="en-US" sz="2800" b="1" smtClean="0">
                <a:sym typeface="+mn-ea"/>
              </a:rPr>
              <a:t>Bagging方法</a:t>
            </a:r>
            <a:endParaRPr kumimoji="1" lang="zh-CN" altLang="en-US" sz="2800" b="1" smtClean="0">
              <a:sym typeface="+mn-ea"/>
            </a:endParaRPr>
          </a:p>
        </p:txBody>
      </p:sp>
      <p:sp>
        <p:nvSpPr>
          <p:cNvPr id="12" name="文本框 11"/>
          <p:cNvSpPr txBox="1"/>
          <p:nvPr/>
        </p:nvSpPr>
        <p:spPr>
          <a:xfrm>
            <a:off x="1185545" y="829945"/>
            <a:ext cx="2328545" cy="706755"/>
          </a:xfrm>
          <a:prstGeom prst="rect">
            <a:avLst/>
          </a:prstGeom>
          <a:noFill/>
        </p:spPr>
        <p:txBody>
          <a:bodyPr wrap="none" rtlCol="0">
            <a:spAutoFit/>
          </a:bodyPr>
          <a:p>
            <a:pPr algn="l"/>
            <a:r>
              <a:rPr lang="zh-CN" altLang="en-US" sz="2000"/>
              <a:t>实现过程：</a:t>
            </a:r>
            <a:endParaRPr lang="zh-CN" altLang="en-US" sz="2000"/>
          </a:p>
          <a:p>
            <a:pPr algn="l"/>
            <a:r>
              <a:rPr lang="zh-CN" altLang="en-US" sz="2000"/>
              <a:t>1) 采样不同数据集</a:t>
            </a:r>
            <a:endParaRPr lang="zh-CN" altLang="en-US" sz="2000"/>
          </a:p>
        </p:txBody>
      </p:sp>
      <p:pic>
        <p:nvPicPr>
          <p:cNvPr id="4" name="图片 3"/>
          <p:cNvPicPr>
            <a:picLocks noChangeAspect="1"/>
          </p:cNvPicPr>
          <p:nvPr/>
        </p:nvPicPr>
        <p:blipFill>
          <a:blip r:embed="rId3"/>
          <a:stretch>
            <a:fillRect/>
          </a:stretch>
        </p:blipFill>
        <p:spPr>
          <a:xfrm>
            <a:off x="3758565" y="1762760"/>
            <a:ext cx="4335145" cy="333248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3</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823845" cy="337185"/>
          </a:xfrm>
        </p:spPr>
        <p:txBody>
          <a:bodyPr/>
          <a:lstStyle/>
          <a:p>
            <a:r>
              <a:rPr kumimoji="1" lang="zh-CN" altLang="en-US" sz="2800" b="1" smtClean="0">
                <a:sym typeface="+mn-ea"/>
              </a:rPr>
              <a:t>Bagging方法</a:t>
            </a:r>
            <a:endParaRPr kumimoji="1" lang="zh-CN" altLang="en-US" sz="2800" b="1" smtClean="0">
              <a:sym typeface="+mn-ea"/>
            </a:endParaRPr>
          </a:p>
        </p:txBody>
      </p:sp>
      <p:sp>
        <p:nvSpPr>
          <p:cNvPr id="12" name="文本框 11"/>
          <p:cNvSpPr txBox="1"/>
          <p:nvPr/>
        </p:nvSpPr>
        <p:spPr>
          <a:xfrm>
            <a:off x="1185545" y="941070"/>
            <a:ext cx="1736090" cy="398780"/>
          </a:xfrm>
          <a:prstGeom prst="rect">
            <a:avLst/>
          </a:prstGeom>
          <a:noFill/>
        </p:spPr>
        <p:txBody>
          <a:bodyPr wrap="none" rtlCol="0">
            <a:spAutoFit/>
          </a:bodyPr>
          <a:p>
            <a:pPr algn="l"/>
            <a:r>
              <a:rPr lang="zh-CN" altLang="en-US" sz="2000"/>
              <a:t>2)训练分类器</a:t>
            </a:r>
            <a:endParaRPr lang="zh-CN" altLang="en-US" sz="2000"/>
          </a:p>
        </p:txBody>
      </p:sp>
      <p:pic>
        <p:nvPicPr>
          <p:cNvPr id="6" name="图片 5"/>
          <p:cNvPicPr>
            <a:picLocks noChangeAspect="1"/>
          </p:cNvPicPr>
          <p:nvPr/>
        </p:nvPicPr>
        <p:blipFill>
          <a:blip r:embed="rId3"/>
          <a:stretch>
            <a:fillRect/>
          </a:stretch>
        </p:blipFill>
        <p:spPr>
          <a:xfrm>
            <a:off x="3472815" y="1484630"/>
            <a:ext cx="4711700" cy="375031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3</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823845" cy="337185"/>
          </a:xfrm>
        </p:spPr>
        <p:txBody>
          <a:bodyPr/>
          <a:lstStyle/>
          <a:p>
            <a:r>
              <a:rPr kumimoji="1" lang="zh-CN" altLang="en-US" sz="2800" b="1" smtClean="0">
                <a:sym typeface="+mn-ea"/>
              </a:rPr>
              <a:t>Bagging方法</a:t>
            </a:r>
            <a:endParaRPr kumimoji="1" lang="zh-CN" altLang="en-US" sz="2800" b="1" smtClean="0">
              <a:sym typeface="+mn-ea"/>
            </a:endParaRPr>
          </a:p>
        </p:txBody>
      </p:sp>
      <p:sp>
        <p:nvSpPr>
          <p:cNvPr id="12" name="文本框 11"/>
          <p:cNvSpPr txBox="1"/>
          <p:nvPr/>
        </p:nvSpPr>
        <p:spPr>
          <a:xfrm>
            <a:off x="1185545" y="931545"/>
            <a:ext cx="3260090" cy="398780"/>
          </a:xfrm>
          <a:prstGeom prst="rect">
            <a:avLst/>
          </a:prstGeom>
          <a:noFill/>
        </p:spPr>
        <p:txBody>
          <a:bodyPr wrap="none" rtlCol="0">
            <a:spAutoFit/>
          </a:bodyPr>
          <a:p>
            <a:pPr algn="l"/>
            <a:r>
              <a:rPr lang="zh-CN" altLang="en-US" sz="2000"/>
              <a:t>3)平权投票，获取最终结果</a:t>
            </a:r>
            <a:endParaRPr lang="zh-CN" altLang="en-US" sz="2000"/>
          </a:p>
        </p:txBody>
      </p:sp>
      <p:pic>
        <p:nvPicPr>
          <p:cNvPr id="5" name="图片 4"/>
          <p:cNvPicPr>
            <a:picLocks noChangeAspect="1"/>
          </p:cNvPicPr>
          <p:nvPr/>
        </p:nvPicPr>
        <p:blipFill>
          <a:blip r:embed="rId3"/>
          <a:stretch>
            <a:fillRect/>
          </a:stretch>
        </p:blipFill>
        <p:spPr>
          <a:xfrm>
            <a:off x="2767330" y="1726565"/>
            <a:ext cx="6424930" cy="340487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3</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823845" cy="337185"/>
          </a:xfrm>
        </p:spPr>
        <p:txBody>
          <a:bodyPr/>
          <a:lstStyle/>
          <a:p>
            <a:r>
              <a:rPr kumimoji="1" lang="zh-CN" altLang="en-US" sz="2800" b="1" smtClean="0">
                <a:sym typeface="+mn-ea"/>
              </a:rPr>
              <a:t>Bagging方法</a:t>
            </a:r>
            <a:endParaRPr kumimoji="1" lang="zh-CN" altLang="en-US" sz="2800" b="1" smtClean="0">
              <a:sym typeface="+mn-ea"/>
            </a:endParaRPr>
          </a:p>
        </p:txBody>
      </p:sp>
      <p:sp>
        <p:nvSpPr>
          <p:cNvPr id="12" name="文本框 11"/>
          <p:cNvSpPr txBox="1"/>
          <p:nvPr/>
        </p:nvSpPr>
        <p:spPr>
          <a:xfrm>
            <a:off x="1185545" y="922655"/>
            <a:ext cx="2498090" cy="398780"/>
          </a:xfrm>
          <a:prstGeom prst="rect">
            <a:avLst/>
          </a:prstGeom>
          <a:noFill/>
        </p:spPr>
        <p:txBody>
          <a:bodyPr wrap="none" rtlCol="0">
            <a:spAutoFit/>
          </a:bodyPr>
          <a:p>
            <a:pPr algn="l"/>
            <a:r>
              <a:rPr lang="zh-CN" altLang="en-US" sz="2000"/>
              <a:t>4)主要实现过程小结</a:t>
            </a:r>
            <a:endParaRPr lang="zh-CN" altLang="en-US" sz="2000"/>
          </a:p>
        </p:txBody>
      </p:sp>
      <p:pic>
        <p:nvPicPr>
          <p:cNvPr id="4" name="图片 3"/>
          <p:cNvPicPr>
            <a:picLocks noChangeAspect="1"/>
          </p:cNvPicPr>
          <p:nvPr/>
        </p:nvPicPr>
        <p:blipFill>
          <a:blip r:embed="rId3"/>
          <a:stretch>
            <a:fillRect/>
          </a:stretch>
        </p:blipFill>
        <p:spPr>
          <a:xfrm>
            <a:off x="2747010" y="1539240"/>
            <a:ext cx="6697345" cy="382714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3</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823845" cy="337185"/>
          </a:xfrm>
        </p:spPr>
        <p:txBody>
          <a:bodyPr/>
          <a:lstStyle/>
          <a:p>
            <a:r>
              <a:rPr kumimoji="1" lang="zh-CN" altLang="en-US" sz="2800" b="1" smtClean="0">
                <a:sym typeface="+mn-ea"/>
              </a:rPr>
              <a:t>Bagging方法</a:t>
            </a:r>
            <a:endParaRPr kumimoji="1" lang="zh-CN" altLang="en-US" sz="2800" b="1" smtClean="0">
              <a:sym typeface="+mn-ea"/>
            </a:endParaRPr>
          </a:p>
        </p:txBody>
      </p:sp>
      <p:pic>
        <p:nvPicPr>
          <p:cNvPr id="5" name="图片 4"/>
          <p:cNvPicPr>
            <a:picLocks noChangeAspect="1"/>
          </p:cNvPicPr>
          <p:nvPr/>
        </p:nvPicPr>
        <p:blipFill>
          <a:blip r:embed="rId3"/>
          <a:stretch>
            <a:fillRect/>
          </a:stretch>
        </p:blipFill>
        <p:spPr>
          <a:xfrm>
            <a:off x="2098040" y="1400810"/>
            <a:ext cx="7848600" cy="35052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3</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823845" cy="337185"/>
          </a:xfrm>
        </p:spPr>
        <p:txBody>
          <a:bodyPr/>
          <a:lstStyle/>
          <a:p>
            <a:r>
              <a:rPr kumimoji="1" lang="zh-CN" altLang="en-US" sz="2800" b="1" smtClean="0">
                <a:sym typeface="+mn-ea"/>
              </a:rPr>
              <a:t>Bagging方法</a:t>
            </a:r>
            <a:endParaRPr kumimoji="1" lang="zh-CN" altLang="en-US" sz="2800" b="1" smtClean="0">
              <a:sym typeface="+mn-ea"/>
            </a:endParaRPr>
          </a:p>
        </p:txBody>
      </p:sp>
      <p:sp>
        <p:nvSpPr>
          <p:cNvPr id="5" name="文本框 4"/>
          <p:cNvSpPr txBox="1"/>
          <p:nvPr/>
        </p:nvSpPr>
        <p:spPr>
          <a:xfrm>
            <a:off x="1185545" y="829945"/>
            <a:ext cx="2508885" cy="645160"/>
          </a:xfrm>
          <a:prstGeom prst="rect">
            <a:avLst/>
          </a:prstGeom>
          <a:noFill/>
        </p:spPr>
        <p:txBody>
          <a:bodyPr wrap="none" rtlCol="0">
            <a:spAutoFit/>
          </a:bodyPr>
          <a:p>
            <a:pPr algn="l" fontAlgn="auto">
              <a:lnSpc>
                <a:spcPct val="200000"/>
              </a:lnSpc>
            </a:pPr>
            <a:r>
              <a:rPr lang="en-US" altLang="zh-CN"/>
              <a:t>Bagging</a:t>
            </a:r>
            <a:r>
              <a:rPr lang="zh-CN" altLang="en-US"/>
              <a:t>算法</a:t>
            </a:r>
            <a:r>
              <a:rPr lang="en-US" altLang="zh-CN"/>
              <a:t> </a:t>
            </a:r>
            <a:r>
              <a:rPr lang="zh-CN" altLang="en-US"/>
              <a:t>伪代码：</a:t>
            </a:r>
            <a:endParaRPr lang="zh-CN" altLang="en-US"/>
          </a:p>
        </p:txBody>
      </p:sp>
      <p:pic>
        <p:nvPicPr>
          <p:cNvPr id="4" name="图片 3"/>
          <p:cNvPicPr>
            <a:picLocks noChangeAspect="1"/>
          </p:cNvPicPr>
          <p:nvPr/>
        </p:nvPicPr>
        <p:blipFill>
          <a:blip r:embed="rId3"/>
          <a:stretch>
            <a:fillRect/>
          </a:stretch>
        </p:blipFill>
        <p:spPr>
          <a:xfrm>
            <a:off x="3133725" y="1600200"/>
            <a:ext cx="5747385" cy="291719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custDataLst>
              <p:tags r:id="rId1"/>
            </p:custDataLst>
          </p:nvPr>
        </p:nvSpPr>
        <p:spPr/>
        <p:txBody>
          <a:bodyPr/>
          <a:lstStyle/>
          <a:p>
            <a:r>
              <a:rPr kumimoji="1" lang="en-US" altLang="zh-CN" dirty="0"/>
              <a:t>4</a:t>
            </a:r>
            <a:endParaRPr kumimoji="1" lang="en-US" altLang="zh-CN" dirty="0"/>
          </a:p>
        </p:txBody>
      </p:sp>
      <p:sp>
        <p:nvSpPr>
          <p:cNvPr id="3" name="文本占位符 2"/>
          <p:cNvSpPr>
            <a:spLocks noGrp="1"/>
          </p:cNvSpPr>
          <p:nvPr>
            <p:ph type="body" sz="quarter" idx="11"/>
            <p:custDataLst>
              <p:tags r:id="rId2"/>
            </p:custDataLst>
          </p:nvPr>
        </p:nvSpPr>
        <p:spPr/>
        <p:txBody>
          <a:bodyPr/>
          <a:lstStyle/>
          <a:p>
            <a:r>
              <a:rPr kumimoji="1" lang="zh-CN" altLang="en-US" dirty="0">
                <a:sym typeface="+mn-ea"/>
              </a:rPr>
              <a:t>随机森林算法</a:t>
            </a:r>
            <a:endParaRPr kumimoji="1" lang="zh-CN" altLang="en-US" smtClean="0"/>
          </a:p>
          <a:p>
            <a:endParaRPr kumimoji="1" lang="zh-CN" altLang="en-US" smtClean="0"/>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4</a:t>
            </a:r>
            <a:endParaRPr kumimoji="1" lang="en-US" altLang="zh-CN" dirty="0"/>
          </a:p>
        </p:txBody>
      </p:sp>
      <p:sp>
        <p:nvSpPr>
          <p:cNvPr id="10" name="文本占位符 2"/>
          <p:cNvSpPr>
            <a:spLocks noGrp="1"/>
          </p:cNvSpPr>
          <p:nvPr>
            <p:custDataLst>
              <p:tags r:id="rId2"/>
            </p:custDataLst>
          </p:nvPr>
        </p:nvSpPr>
        <p:spPr>
          <a:xfrm>
            <a:off x="1185545" y="367665"/>
            <a:ext cx="240474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随机森林算法</a:t>
            </a:r>
            <a:endParaRPr kumimoji="1" lang="zh-CN" altLang="en-US" sz="2800" b="1" dirty="0"/>
          </a:p>
        </p:txBody>
      </p:sp>
      <p:sp>
        <p:nvSpPr>
          <p:cNvPr id="8" name="文本框 7"/>
          <p:cNvSpPr txBox="1"/>
          <p:nvPr/>
        </p:nvSpPr>
        <p:spPr>
          <a:xfrm>
            <a:off x="1185545" y="1001395"/>
            <a:ext cx="1452880" cy="398780"/>
          </a:xfrm>
          <a:prstGeom prst="rect">
            <a:avLst/>
          </a:prstGeom>
          <a:noFill/>
        </p:spPr>
        <p:txBody>
          <a:bodyPr wrap="none" rtlCol="0">
            <a:spAutoFit/>
          </a:bodyPr>
          <a:p>
            <a:pPr algn="l"/>
            <a:r>
              <a:rPr lang="zh-CN" altLang="en-US" sz="2000"/>
              <a:t>构造过程：</a:t>
            </a:r>
            <a:endParaRPr lang="zh-CN" altLang="en-US" sz="2000"/>
          </a:p>
        </p:txBody>
      </p:sp>
      <p:sp>
        <p:nvSpPr>
          <p:cNvPr id="9" name="文本框 8"/>
          <p:cNvSpPr txBox="1"/>
          <p:nvPr/>
        </p:nvSpPr>
        <p:spPr>
          <a:xfrm>
            <a:off x="2638425" y="1031875"/>
            <a:ext cx="3270885" cy="368300"/>
          </a:xfrm>
          <a:prstGeom prst="rect">
            <a:avLst/>
          </a:prstGeom>
          <a:noFill/>
        </p:spPr>
        <p:txBody>
          <a:bodyPr wrap="none" rtlCol="0">
            <a:spAutoFit/>
          </a:bodyPr>
          <a:p>
            <a:pPr algn="l"/>
            <a:r>
              <a:rPr lang="zh-CN" altLang="en-US">
                <a:solidFill>
                  <a:srgbClr val="FF0000"/>
                </a:solidFill>
              </a:rPr>
              <a:t>随机森林 = Bagging + 决策树</a:t>
            </a:r>
            <a:endParaRPr lang="zh-CN" altLang="en-US">
              <a:solidFill>
                <a:srgbClr val="FF0000"/>
              </a:solidFill>
            </a:endParaRPr>
          </a:p>
        </p:txBody>
      </p:sp>
      <p:pic>
        <p:nvPicPr>
          <p:cNvPr id="12" name="图片 11"/>
          <p:cNvPicPr>
            <a:picLocks noChangeAspect="1"/>
          </p:cNvPicPr>
          <p:nvPr/>
        </p:nvPicPr>
        <p:blipFill>
          <a:blip r:embed="rId3"/>
          <a:stretch>
            <a:fillRect/>
          </a:stretch>
        </p:blipFill>
        <p:spPr>
          <a:xfrm>
            <a:off x="1185545" y="1783715"/>
            <a:ext cx="7271385" cy="2893060"/>
          </a:xfrm>
          <a:prstGeom prst="rect">
            <a:avLst/>
          </a:prstGeom>
        </p:spPr>
      </p:pic>
      <p:sp>
        <p:nvSpPr>
          <p:cNvPr id="13" name="文本框 12"/>
          <p:cNvSpPr txBox="1"/>
          <p:nvPr/>
        </p:nvSpPr>
        <p:spPr>
          <a:xfrm>
            <a:off x="8742680" y="1784985"/>
            <a:ext cx="3155950" cy="2891790"/>
          </a:xfrm>
          <a:prstGeom prst="rect">
            <a:avLst/>
          </a:prstGeom>
          <a:noFill/>
        </p:spPr>
        <p:txBody>
          <a:bodyPr wrap="square" rtlCol="0" anchor="t">
            <a:spAutoFit/>
          </a:bodyPr>
          <a:p>
            <a:r>
              <a:rPr lang="zh-CN" altLang="en-US" sz="1400"/>
              <a:t>如果你训练了5棵树, 其中有4</a:t>
            </a:r>
            <a:r>
              <a:rPr lang="zh-CN" altLang="en-US" sz="1400">
                <a:sym typeface="+mn-ea"/>
              </a:rPr>
              <a:t>棵</a:t>
            </a:r>
            <a:r>
              <a:rPr lang="zh-CN" altLang="en-US" sz="1400"/>
              <a:t>树的结果是True, 1</a:t>
            </a:r>
            <a:r>
              <a:rPr lang="zh-CN" altLang="en-US" sz="1400">
                <a:sym typeface="+mn-ea"/>
              </a:rPr>
              <a:t>棵</a:t>
            </a:r>
            <a:r>
              <a:rPr lang="zh-CN" altLang="en-US" sz="1400"/>
              <a:t>树的结果是False, 那么最终投票结果就是True</a:t>
            </a:r>
            <a:endParaRPr lang="zh-CN" altLang="en-US" sz="1400"/>
          </a:p>
          <a:p>
            <a:endParaRPr lang="zh-CN" altLang="en-US" sz="1400"/>
          </a:p>
          <a:p>
            <a:r>
              <a:rPr lang="zh-CN" altLang="en-US" sz="1400">
                <a:solidFill>
                  <a:srgbClr val="FF0000"/>
                </a:solidFill>
              </a:rPr>
              <a:t>随机森林</a:t>
            </a:r>
            <a:r>
              <a:rPr lang="zh-CN" altLang="en-US" sz="1400">
                <a:solidFill>
                  <a:srgbClr val="FF0000"/>
                </a:solidFill>
              </a:rPr>
              <a:t>构造过程中的关键步骤</a:t>
            </a:r>
            <a:r>
              <a:rPr lang="zh-CN" altLang="en-US" sz="1400"/>
              <a:t>(M表示特征数目)：</a:t>
            </a:r>
            <a:endParaRPr lang="zh-CN" altLang="en-US" sz="1400"/>
          </a:p>
          <a:p>
            <a:endParaRPr lang="zh-CN" altLang="en-US" sz="1400"/>
          </a:p>
          <a:p>
            <a:r>
              <a:rPr lang="zh-CN" altLang="en-US" sz="1400"/>
              <a:t>​ 1)一次随机选出一个样本，有放回的抽样，重复N次(有可能出现重复的样本)</a:t>
            </a:r>
            <a:endParaRPr lang="zh-CN" altLang="en-US" sz="1400"/>
          </a:p>
          <a:p>
            <a:endParaRPr lang="zh-CN" altLang="en-US" sz="1400"/>
          </a:p>
          <a:p>
            <a:r>
              <a:rPr lang="zh-CN" altLang="en-US" sz="1400"/>
              <a:t>​ 2) 随机去选出m个特征, m &lt;&lt;M，建立决策树</a:t>
            </a:r>
            <a:endParaRPr lang="zh-CN" altLang="en-US" sz="14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custDataLst>
              <p:tags r:id="rId1"/>
            </p:custDataLst>
          </p:nvPr>
        </p:nvSpPr>
        <p:spPr/>
        <p:txBody>
          <a:bodyPr/>
          <a:lstStyle/>
          <a:p>
            <a:r>
              <a:rPr kumimoji="1" lang="zh-CN" altLang="en-US" dirty="0" smtClean="0"/>
              <a:t>目录 </a:t>
            </a:r>
            <a:endParaRPr kumimoji="1" lang="zh-CN" altLang="en-US" dirty="0"/>
          </a:p>
        </p:txBody>
      </p:sp>
      <p:sp>
        <p:nvSpPr>
          <p:cNvPr id="3" name="文本占位符 2"/>
          <p:cNvSpPr>
            <a:spLocks noGrp="1"/>
          </p:cNvSpPr>
          <p:nvPr>
            <p:ph type="body" sz="quarter" idx="15"/>
            <p:custDataLst>
              <p:tags r:id="rId2"/>
            </p:custDataLst>
          </p:nvPr>
        </p:nvSpPr>
        <p:spPr/>
        <p:txBody>
          <a:bodyPr/>
          <a:lstStyle/>
          <a:p>
            <a:r>
              <a:rPr kumimoji="1" lang="en-US" altLang="zh-CN" dirty="0" smtClean="0"/>
              <a:t>4</a:t>
            </a:r>
            <a:endParaRPr kumimoji="1" lang="zh-CN" altLang="en-US" dirty="0"/>
          </a:p>
        </p:txBody>
      </p:sp>
      <p:sp>
        <p:nvSpPr>
          <p:cNvPr id="4" name="文本占位符 3"/>
          <p:cNvSpPr>
            <a:spLocks noGrp="1"/>
          </p:cNvSpPr>
          <p:nvPr>
            <p:ph type="body" sz="quarter" idx="16"/>
            <p:custDataLst>
              <p:tags r:id="rId3"/>
            </p:custDataLst>
          </p:nvPr>
        </p:nvSpPr>
        <p:spPr>
          <a:xfrm>
            <a:off x="1968718" y="2758869"/>
            <a:ext cx="1868569" cy="337086"/>
          </a:xfrm>
        </p:spPr>
        <p:txBody>
          <a:bodyPr/>
          <a:lstStyle/>
          <a:p>
            <a:r>
              <a:rPr kumimoji="1" lang="zh-CN" altLang="en-US" sz="2000" dirty="0">
                <a:sym typeface="+mn-ea"/>
              </a:rPr>
              <a:t>随机森林算法</a:t>
            </a:r>
            <a:endParaRPr kumimoji="1" lang="zh-CN" altLang="en-US" sz="2000" dirty="0"/>
          </a:p>
        </p:txBody>
      </p:sp>
      <p:sp>
        <p:nvSpPr>
          <p:cNvPr id="9" name="文本占位符 8"/>
          <p:cNvSpPr>
            <a:spLocks noGrp="1"/>
          </p:cNvSpPr>
          <p:nvPr>
            <p:ph type="body" sz="quarter" idx="21"/>
            <p:custDataLst>
              <p:tags r:id="rId4"/>
            </p:custDataLst>
          </p:nvPr>
        </p:nvSpPr>
        <p:spPr/>
        <p:txBody>
          <a:bodyPr/>
          <a:lstStyle/>
          <a:p>
            <a:r>
              <a:rPr kumimoji="1" lang="en-US" altLang="zh-CN" dirty="0" smtClean="0"/>
              <a:t>1</a:t>
            </a:r>
            <a:endParaRPr kumimoji="1" lang="zh-CN" altLang="en-US" dirty="0"/>
          </a:p>
        </p:txBody>
      </p:sp>
      <p:sp>
        <p:nvSpPr>
          <p:cNvPr id="10" name="文本占位符 9"/>
          <p:cNvSpPr>
            <a:spLocks noGrp="1"/>
          </p:cNvSpPr>
          <p:nvPr>
            <p:ph type="body" sz="quarter" idx="22"/>
            <p:custDataLst>
              <p:tags r:id="rId5"/>
            </p:custDataLst>
          </p:nvPr>
        </p:nvSpPr>
        <p:spPr>
          <a:xfrm>
            <a:off x="1956653" y="1428671"/>
            <a:ext cx="1868569" cy="337086"/>
          </a:xfrm>
        </p:spPr>
        <p:txBody>
          <a:bodyPr/>
          <a:lstStyle/>
          <a:p>
            <a:r>
              <a:rPr kumimoji="1" lang="zh-CN" altLang="en-US" sz="2000" dirty="0" smtClean="0"/>
              <a:t>集成</a:t>
            </a:r>
            <a:r>
              <a:rPr kumimoji="1" lang="zh-CN" altLang="en-US" sz="2000" dirty="0" smtClean="0"/>
              <a:t>学习原理</a:t>
            </a:r>
            <a:endParaRPr kumimoji="1" lang="zh-CN" altLang="en-US" sz="2000" dirty="0" smtClean="0"/>
          </a:p>
        </p:txBody>
      </p:sp>
      <p:sp>
        <p:nvSpPr>
          <p:cNvPr id="11" name="文本占位符 10"/>
          <p:cNvSpPr>
            <a:spLocks noGrp="1"/>
          </p:cNvSpPr>
          <p:nvPr>
            <p:ph type="body" sz="quarter" idx="23"/>
            <p:custDataLst>
              <p:tags r:id="rId6"/>
            </p:custDataLst>
          </p:nvPr>
        </p:nvSpPr>
        <p:spPr/>
        <p:txBody>
          <a:bodyPr/>
          <a:lstStyle/>
          <a:p>
            <a:r>
              <a:rPr kumimoji="1" lang="en-US" altLang="zh-CN" dirty="0" smtClean="0"/>
              <a:t>2</a:t>
            </a:r>
            <a:endParaRPr kumimoji="1" lang="zh-CN" altLang="en-US" dirty="0"/>
          </a:p>
        </p:txBody>
      </p:sp>
      <p:sp>
        <p:nvSpPr>
          <p:cNvPr id="12" name="文本占位符 11"/>
          <p:cNvSpPr>
            <a:spLocks noGrp="1"/>
          </p:cNvSpPr>
          <p:nvPr>
            <p:ph type="body" sz="quarter" idx="24"/>
            <p:custDataLst>
              <p:tags r:id="rId7"/>
            </p:custDataLst>
          </p:nvPr>
        </p:nvSpPr>
        <p:spPr/>
        <p:txBody>
          <a:bodyPr/>
          <a:lstStyle/>
          <a:p>
            <a:r>
              <a:rPr kumimoji="1" lang="zh-CN" altLang="en-US" sz="2000" smtClean="0"/>
              <a:t>集成学习</a:t>
            </a:r>
            <a:r>
              <a:rPr kumimoji="1" lang="zh-CN" altLang="en-US" sz="2000" smtClean="0"/>
              <a:t>种类</a:t>
            </a:r>
            <a:endParaRPr kumimoji="1" lang="zh-CN" altLang="en-US" sz="2000" smtClean="0"/>
          </a:p>
        </p:txBody>
      </p:sp>
      <p:sp>
        <p:nvSpPr>
          <p:cNvPr id="13" name="文本占位符 12"/>
          <p:cNvSpPr>
            <a:spLocks noGrp="1"/>
          </p:cNvSpPr>
          <p:nvPr>
            <p:ph type="body" sz="quarter" idx="25"/>
            <p:custDataLst>
              <p:tags r:id="rId8"/>
            </p:custDataLst>
          </p:nvPr>
        </p:nvSpPr>
        <p:spPr/>
        <p:txBody>
          <a:bodyPr/>
          <a:lstStyle/>
          <a:p>
            <a:r>
              <a:rPr kumimoji="1" lang="en-US" altLang="zh-CN" dirty="0" smtClean="0"/>
              <a:t>3</a:t>
            </a:r>
            <a:endParaRPr kumimoji="1" lang="zh-CN" altLang="en-US" dirty="0"/>
          </a:p>
        </p:txBody>
      </p:sp>
      <p:sp>
        <p:nvSpPr>
          <p:cNvPr id="14" name="文本占位符 13"/>
          <p:cNvSpPr>
            <a:spLocks noGrp="1"/>
          </p:cNvSpPr>
          <p:nvPr>
            <p:ph type="body" sz="quarter" idx="26"/>
            <p:custDataLst>
              <p:tags r:id="rId9"/>
            </p:custDataLst>
          </p:nvPr>
        </p:nvSpPr>
        <p:spPr>
          <a:xfrm>
            <a:off x="9280525" y="1428750"/>
            <a:ext cx="2540000" cy="337185"/>
          </a:xfrm>
        </p:spPr>
        <p:txBody>
          <a:bodyPr/>
          <a:lstStyle/>
          <a:p>
            <a:r>
              <a:rPr kumimoji="1" lang="zh-CN" altLang="en-US" sz="2000" smtClean="0"/>
              <a:t>Bagging</a:t>
            </a:r>
            <a:r>
              <a:rPr kumimoji="1" lang="zh-CN" altLang="en-US" sz="2000" smtClean="0"/>
              <a:t>方法</a:t>
            </a:r>
            <a:endParaRPr kumimoji="1" lang="zh-CN" altLang="en-US" sz="2000" smtClean="0"/>
          </a:p>
        </p:txBody>
      </p:sp>
      <p:sp>
        <p:nvSpPr>
          <p:cNvPr id="16" name="文本占位符 2"/>
          <p:cNvSpPr>
            <a:spLocks noGrp="1"/>
          </p:cNvSpPr>
          <p:nvPr>
            <p:custDataLst>
              <p:tags r:id="rId10"/>
            </p:custDataLst>
          </p:nvPr>
        </p:nvSpPr>
        <p:spPr>
          <a:xfrm>
            <a:off x="4662896" y="2633610"/>
            <a:ext cx="807865" cy="586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5</a:t>
            </a:r>
            <a:endParaRPr kumimoji="1" lang="en-US" altLang="zh-CN" dirty="0"/>
          </a:p>
        </p:txBody>
      </p:sp>
      <p:sp>
        <p:nvSpPr>
          <p:cNvPr id="17" name="文本占位符 3"/>
          <p:cNvSpPr>
            <a:spLocks noGrp="1"/>
          </p:cNvSpPr>
          <p:nvPr>
            <p:custDataLst>
              <p:tags r:id="rId11"/>
            </p:custDataLst>
          </p:nvPr>
        </p:nvSpPr>
        <p:spPr>
          <a:xfrm>
            <a:off x="5650448" y="2758234"/>
            <a:ext cx="1868569" cy="337086"/>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sz="2000" dirty="0"/>
          </a:p>
        </p:txBody>
      </p:sp>
      <p:sp>
        <p:nvSpPr>
          <p:cNvPr id="22" name="文本占位符 2"/>
          <p:cNvSpPr>
            <a:spLocks noGrp="1"/>
          </p:cNvSpPr>
          <p:nvPr>
            <p:custDataLst>
              <p:tags r:id="rId12"/>
            </p:custDataLst>
          </p:nvPr>
        </p:nvSpPr>
        <p:spPr>
          <a:xfrm>
            <a:off x="8293191" y="2634245"/>
            <a:ext cx="807865" cy="586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6</a:t>
            </a:r>
            <a:endParaRPr kumimoji="1" lang="en-US" altLang="zh-CN" dirty="0"/>
          </a:p>
        </p:txBody>
      </p:sp>
      <p:sp>
        <p:nvSpPr>
          <p:cNvPr id="23" name="文本占位符 3"/>
          <p:cNvSpPr>
            <a:spLocks noGrp="1"/>
          </p:cNvSpPr>
          <p:nvPr>
            <p:custDataLst>
              <p:tags r:id="rId13"/>
            </p:custDataLst>
          </p:nvPr>
        </p:nvSpPr>
        <p:spPr>
          <a:xfrm>
            <a:off x="9280525" y="2759075"/>
            <a:ext cx="286194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000" dirty="0"/>
              <a:t>小结</a:t>
            </a:r>
            <a:endParaRPr kumimoji="1" lang="zh-CN" altLang="en-US" sz="2000" dirty="0"/>
          </a:p>
        </p:txBody>
      </p:sp>
      <p:sp>
        <p:nvSpPr>
          <p:cNvPr id="5" name="文本占位符 3"/>
          <p:cNvSpPr>
            <a:spLocks noGrp="1"/>
          </p:cNvSpPr>
          <p:nvPr>
            <p:custDataLst>
              <p:tags r:id="rId14"/>
            </p:custDataLst>
          </p:nvPr>
        </p:nvSpPr>
        <p:spPr>
          <a:xfrm>
            <a:off x="5650448" y="2756964"/>
            <a:ext cx="1868569" cy="337086"/>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000" smtClean="0">
                <a:sym typeface="+mn-ea"/>
              </a:rPr>
              <a:t>案例分析</a:t>
            </a:r>
            <a:endParaRPr kumimoji="1" lang="zh-CN" altLang="en-US" sz="2000" dirty="0"/>
          </a:p>
        </p:txBody>
      </p:sp>
    </p:spTree>
    <p:custDataLst>
      <p:tags r:id="rId15"/>
    </p:custData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4</a:t>
            </a:r>
            <a:endParaRPr kumimoji="1" lang="en-US" altLang="zh-CN" dirty="0"/>
          </a:p>
        </p:txBody>
      </p:sp>
      <p:sp>
        <p:nvSpPr>
          <p:cNvPr id="10" name="文本占位符 2"/>
          <p:cNvSpPr>
            <a:spLocks noGrp="1"/>
          </p:cNvSpPr>
          <p:nvPr>
            <p:custDataLst>
              <p:tags r:id="rId2"/>
            </p:custDataLst>
          </p:nvPr>
        </p:nvSpPr>
        <p:spPr>
          <a:xfrm>
            <a:off x="1185545" y="367665"/>
            <a:ext cx="240474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随机森林算法</a:t>
            </a:r>
            <a:endParaRPr kumimoji="1" lang="zh-CN" altLang="en-US" sz="2800" b="1" dirty="0"/>
          </a:p>
        </p:txBody>
      </p:sp>
      <p:sp>
        <p:nvSpPr>
          <p:cNvPr id="4" name="文本框 3"/>
          <p:cNvSpPr txBox="1"/>
          <p:nvPr/>
        </p:nvSpPr>
        <p:spPr>
          <a:xfrm>
            <a:off x="1185545" y="1120775"/>
            <a:ext cx="5178425" cy="368300"/>
          </a:xfrm>
          <a:prstGeom prst="rect">
            <a:avLst/>
          </a:prstGeom>
          <a:noFill/>
        </p:spPr>
        <p:txBody>
          <a:bodyPr wrap="square" rtlCol="0" anchor="t">
            <a:spAutoFit/>
          </a:bodyPr>
          <a:p>
            <a:r>
              <a:rPr lang="en-US" altLang="zh-CN"/>
              <a:t>1.</a:t>
            </a:r>
            <a:r>
              <a:rPr lang="zh-CN" altLang="en-US"/>
              <a:t>为什么要随机抽样训练集？　</a:t>
            </a:r>
            <a:endParaRPr lang="zh-CN" altLang="en-US"/>
          </a:p>
        </p:txBody>
      </p:sp>
      <p:sp>
        <p:nvSpPr>
          <p:cNvPr id="5" name="文本框 4"/>
          <p:cNvSpPr txBox="1"/>
          <p:nvPr/>
        </p:nvSpPr>
        <p:spPr>
          <a:xfrm>
            <a:off x="1185545" y="3020695"/>
            <a:ext cx="4331970" cy="368300"/>
          </a:xfrm>
          <a:prstGeom prst="rect">
            <a:avLst/>
          </a:prstGeom>
          <a:noFill/>
        </p:spPr>
        <p:txBody>
          <a:bodyPr wrap="square" rtlCol="0" anchor="t">
            <a:spAutoFit/>
          </a:bodyPr>
          <a:p>
            <a:r>
              <a:rPr lang="zh-CN" altLang="en-US"/>
              <a:t>2.为什么要有放回地抽样？</a:t>
            </a:r>
            <a:endParaRPr lang="zh-CN" altLang="en-US"/>
          </a:p>
        </p:txBody>
      </p:sp>
      <p:sp>
        <p:nvSpPr>
          <p:cNvPr id="6" name="文本框 5"/>
          <p:cNvSpPr txBox="1"/>
          <p:nvPr/>
        </p:nvSpPr>
        <p:spPr>
          <a:xfrm>
            <a:off x="1185545" y="1670050"/>
            <a:ext cx="4237355" cy="629920"/>
          </a:xfrm>
          <a:prstGeom prst="rect">
            <a:avLst/>
          </a:prstGeom>
          <a:noFill/>
        </p:spPr>
        <p:txBody>
          <a:bodyPr wrap="none" rtlCol="0">
            <a:spAutoFit/>
          </a:bodyPr>
          <a:p>
            <a:pPr algn="l" fontAlgn="auto">
              <a:lnSpc>
                <a:spcPct val="150000"/>
              </a:lnSpc>
            </a:pPr>
            <a:r>
              <a:rPr lang="en-US" altLang="zh-CN" sz="1400">
                <a:latin typeface="仿宋" charset="0"/>
                <a:ea typeface="仿宋" charset="0"/>
                <a:cs typeface="仿宋" charset="0"/>
              </a:rPr>
              <a:t>ANS:</a:t>
            </a:r>
            <a:r>
              <a:rPr lang="zh-CN" altLang="en-US" sz="1400">
                <a:latin typeface="仿宋" charset="0"/>
                <a:ea typeface="仿宋" charset="0"/>
                <a:cs typeface="仿宋" charset="0"/>
              </a:rPr>
              <a:t>如果不进行随机抽样，每棵树的训练集都一样，</a:t>
            </a:r>
            <a:endParaRPr lang="zh-CN" altLang="en-US" sz="1400">
              <a:latin typeface="仿宋" charset="0"/>
              <a:ea typeface="仿宋" charset="0"/>
              <a:cs typeface="仿宋" charset="0"/>
            </a:endParaRPr>
          </a:p>
          <a:p>
            <a:pPr algn="l"/>
            <a:r>
              <a:rPr lang="zh-CN" altLang="en-US" sz="1400">
                <a:latin typeface="仿宋" charset="0"/>
                <a:ea typeface="仿宋" charset="0"/>
                <a:cs typeface="仿宋" charset="0"/>
              </a:rPr>
              <a:t>那么最终训练出的树分类结果也是完全一样的</a:t>
            </a:r>
            <a:endParaRPr lang="zh-CN" altLang="en-US" sz="1400">
              <a:latin typeface="仿宋" charset="0"/>
              <a:ea typeface="仿宋" charset="0"/>
              <a:cs typeface="仿宋" charset="0"/>
            </a:endParaRPr>
          </a:p>
        </p:txBody>
      </p:sp>
      <p:sp>
        <p:nvSpPr>
          <p:cNvPr id="7" name="文本框 6"/>
          <p:cNvSpPr txBox="1"/>
          <p:nvPr/>
        </p:nvSpPr>
        <p:spPr>
          <a:xfrm>
            <a:off x="1185545" y="3589655"/>
            <a:ext cx="6726555" cy="1383665"/>
          </a:xfrm>
          <a:prstGeom prst="rect">
            <a:avLst/>
          </a:prstGeom>
          <a:noFill/>
        </p:spPr>
        <p:txBody>
          <a:bodyPr wrap="none" rtlCol="0">
            <a:spAutoFit/>
          </a:bodyPr>
          <a:p>
            <a:pPr algn="l" fontAlgn="auto">
              <a:lnSpc>
                <a:spcPct val="150000"/>
              </a:lnSpc>
            </a:pPr>
            <a:r>
              <a:rPr lang="en-US" altLang="zh-CN" sz="1400">
                <a:latin typeface="仿宋" charset="0"/>
                <a:ea typeface="仿宋" charset="0"/>
                <a:cs typeface="仿宋" charset="0"/>
                <a:sym typeface="+mn-ea"/>
              </a:rPr>
              <a:t>ANS:</a:t>
            </a:r>
            <a:r>
              <a:rPr lang="zh-CN" altLang="en-US" sz="1400">
                <a:latin typeface="仿宋" charset="0"/>
                <a:ea typeface="仿宋" charset="0"/>
                <a:cs typeface="仿宋" charset="0"/>
              </a:rPr>
              <a:t>如果不是有放回的抽样，那么每棵树的训练样本都是不同的，都是没有交集的，</a:t>
            </a:r>
            <a:endParaRPr lang="zh-CN" altLang="en-US" sz="1400">
              <a:latin typeface="仿宋" charset="0"/>
              <a:ea typeface="仿宋" charset="0"/>
              <a:cs typeface="仿宋" charset="0"/>
            </a:endParaRPr>
          </a:p>
          <a:p>
            <a:pPr algn="l" fontAlgn="auto">
              <a:lnSpc>
                <a:spcPct val="150000"/>
              </a:lnSpc>
            </a:pPr>
            <a:r>
              <a:rPr lang="zh-CN" altLang="en-US" sz="1400">
                <a:latin typeface="仿宋" charset="0"/>
                <a:ea typeface="仿宋" charset="0"/>
                <a:cs typeface="仿宋" charset="0"/>
              </a:rPr>
              <a:t>这样每棵树都是“有偏的”，都是绝对“片面的”，</a:t>
            </a:r>
            <a:endParaRPr lang="zh-CN" altLang="en-US" sz="1400">
              <a:latin typeface="仿宋" charset="0"/>
              <a:ea typeface="仿宋" charset="0"/>
              <a:cs typeface="仿宋" charset="0"/>
            </a:endParaRPr>
          </a:p>
          <a:p>
            <a:pPr algn="l" fontAlgn="auto">
              <a:lnSpc>
                <a:spcPct val="150000"/>
              </a:lnSpc>
            </a:pPr>
            <a:r>
              <a:rPr lang="zh-CN" altLang="en-US" sz="1400">
                <a:latin typeface="仿宋" charset="0"/>
                <a:ea typeface="仿宋" charset="0"/>
                <a:cs typeface="仿宋" charset="0"/>
              </a:rPr>
              <a:t>也就是说每棵树训练出来都是有很大的差异的；</a:t>
            </a:r>
            <a:endParaRPr lang="zh-CN" altLang="en-US" sz="1400">
              <a:latin typeface="仿宋" charset="0"/>
              <a:ea typeface="仿宋" charset="0"/>
              <a:cs typeface="仿宋" charset="0"/>
            </a:endParaRPr>
          </a:p>
          <a:p>
            <a:pPr algn="l" fontAlgn="auto">
              <a:lnSpc>
                <a:spcPct val="150000"/>
              </a:lnSpc>
            </a:pPr>
            <a:r>
              <a:rPr lang="zh-CN" altLang="en-US" sz="1400">
                <a:latin typeface="仿宋" charset="0"/>
                <a:ea typeface="仿宋" charset="0"/>
                <a:cs typeface="仿宋" charset="0"/>
              </a:rPr>
              <a:t>而随机森林最后分类取决于多棵树(弱分类器)的投票表决。</a:t>
            </a:r>
            <a:endParaRPr lang="zh-CN" altLang="en-US" sz="1400">
              <a:latin typeface="仿宋" charset="0"/>
              <a:ea typeface="仿宋" charset="0"/>
              <a:cs typeface="仿宋" charset="0"/>
            </a:endParaRPr>
          </a:p>
        </p:txBody>
      </p:sp>
      <p:graphicFrame>
        <p:nvGraphicFramePr>
          <p:cNvPr id="8" name="对象 7">
            <a:hlinkClick r:id="" action="ppaction://ole?verb="/>
          </p:cNvPr>
          <p:cNvGraphicFramePr>
            <a:graphicFrameLocks noChangeAspect="1"/>
          </p:cNvGraphicFramePr>
          <p:nvPr/>
        </p:nvGraphicFramePr>
        <p:xfrm>
          <a:off x="5953760" y="4018915"/>
          <a:ext cx="1524000" cy="1524000"/>
        </p:xfrm>
        <a:graphic>
          <a:graphicData uri="http://schemas.openxmlformats.org/presentationml/2006/ole">
            <mc:AlternateContent xmlns:mc="http://schemas.openxmlformats.org/markup-compatibility/2006">
              <mc:Choice xmlns:v="urn:schemas-microsoft-com:vml" Requires="v">
                <p:oleObj spid="_x0000_s1025" name="" showAsIcon="1" r:id="rId3" imgW="1524000" imgH="1524000" progId="Package">
                  <p:embed/>
                </p:oleObj>
              </mc:Choice>
              <mc:Fallback>
                <p:oleObj name="" showAsIcon="1" r:id="rId3" imgW="1524000" imgH="1524000" progId="Package">
                  <p:embed/>
                  <p:pic>
                    <p:nvPicPr>
                      <p:cNvPr id="0" name="图片 1024"/>
                      <p:cNvPicPr/>
                      <p:nvPr/>
                    </p:nvPicPr>
                    <p:blipFill>
                      <a:blip r:embed="rId4"/>
                      <a:stretch>
                        <a:fillRect/>
                      </a:stretch>
                    </p:blipFill>
                    <p:spPr>
                      <a:xfrm>
                        <a:off x="5953760" y="4018915"/>
                        <a:ext cx="1524000" cy="1524000"/>
                      </a:xfrm>
                      <a:prstGeom prst="rect">
                        <a:avLst/>
                      </a:prstGeom>
                    </p:spPr>
                  </p:pic>
                </p:oleObj>
              </mc:Fallback>
            </mc:AlternateContent>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4</a:t>
            </a:r>
            <a:endParaRPr kumimoji="1" lang="en-US" altLang="zh-CN" dirty="0"/>
          </a:p>
        </p:txBody>
      </p:sp>
      <p:sp>
        <p:nvSpPr>
          <p:cNvPr id="10" name="文本占位符 2"/>
          <p:cNvSpPr>
            <a:spLocks noGrp="1"/>
          </p:cNvSpPr>
          <p:nvPr>
            <p:custDataLst>
              <p:tags r:id="rId2"/>
            </p:custDataLst>
          </p:nvPr>
        </p:nvSpPr>
        <p:spPr>
          <a:xfrm>
            <a:off x="1185545" y="367665"/>
            <a:ext cx="240474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随机森林算法</a:t>
            </a:r>
            <a:endParaRPr kumimoji="1" lang="zh-CN" altLang="en-US" sz="2800" b="1" dirty="0"/>
          </a:p>
        </p:txBody>
      </p:sp>
      <p:sp>
        <p:nvSpPr>
          <p:cNvPr id="4" name="文本框 3"/>
          <p:cNvSpPr txBox="1"/>
          <p:nvPr/>
        </p:nvSpPr>
        <p:spPr>
          <a:xfrm>
            <a:off x="1185545" y="829945"/>
            <a:ext cx="3894455" cy="398780"/>
          </a:xfrm>
          <a:prstGeom prst="rect">
            <a:avLst/>
          </a:prstGeom>
          <a:noFill/>
        </p:spPr>
        <p:txBody>
          <a:bodyPr wrap="none" rtlCol="0">
            <a:spAutoFit/>
          </a:bodyPr>
          <a:p>
            <a:pPr algn="l"/>
            <a:r>
              <a:rPr lang="zh-CN" altLang="en-US" sz="2000"/>
              <a:t>包外估计</a:t>
            </a:r>
            <a:r>
              <a:rPr lang="en-US" altLang="zh-CN" sz="2000"/>
              <a:t>(out-of-bag estimate)</a:t>
            </a:r>
            <a:endParaRPr lang="en-US" altLang="zh-CN" sz="2000"/>
          </a:p>
        </p:txBody>
      </p:sp>
      <p:sp>
        <p:nvSpPr>
          <p:cNvPr id="5" name="文本框 4"/>
          <p:cNvSpPr txBox="1"/>
          <p:nvPr/>
        </p:nvSpPr>
        <p:spPr>
          <a:xfrm>
            <a:off x="1185545" y="1353820"/>
            <a:ext cx="8717280" cy="1322070"/>
          </a:xfrm>
          <a:prstGeom prst="rect">
            <a:avLst/>
          </a:prstGeom>
          <a:noFill/>
        </p:spPr>
        <p:txBody>
          <a:bodyPr wrap="none" rtlCol="0">
            <a:spAutoFit/>
          </a:bodyPr>
          <a:p>
            <a:pPr algn="l"/>
            <a:r>
              <a:rPr lang="zh-CN" altLang="en-US" sz="1600"/>
              <a:t>在随机森林构造过程中，如果进行有放回的抽样，我们会发现，总是有一部分样本我们选不到。</a:t>
            </a:r>
            <a:endParaRPr lang="zh-CN" altLang="en-US" sz="1600"/>
          </a:p>
          <a:p>
            <a:pPr algn="l"/>
            <a:endParaRPr lang="zh-CN" altLang="en-US" sz="1600"/>
          </a:p>
          <a:p>
            <a:pPr algn="l"/>
            <a:r>
              <a:rPr lang="en-US" altLang="zh-CN" sz="1600"/>
              <a:t>1</a:t>
            </a:r>
            <a:r>
              <a:rPr lang="zh-CN" altLang="en-US" sz="1600"/>
              <a:t>）包外估计的定义</a:t>
            </a:r>
            <a:endParaRPr lang="zh-CN" altLang="en-US" sz="1600"/>
          </a:p>
          <a:p>
            <a:pPr algn="l"/>
            <a:r>
              <a:rPr lang="zh-CN" altLang="en-US" sz="1600"/>
              <a:t>随机森林的 Bagging 过程，对于每一颗训练出的决策树 gt ，</a:t>
            </a:r>
            <a:endParaRPr lang="zh-CN" altLang="en-US" sz="1600"/>
          </a:p>
          <a:p>
            <a:pPr algn="l"/>
            <a:r>
              <a:rPr lang="zh-CN" altLang="en-US" sz="1600"/>
              <a:t>与数据集 D 有如下关系：</a:t>
            </a:r>
            <a:endParaRPr lang="zh-CN" altLang="en-US" sz="1600"/>
          </a:p>
        </p:txBody>
      </p:sp>
      <p:pic>
        <p:nvPicPr>
          <p:cNvPr id="7" name="图片 6" descr="截屏2022-10-02 16.44.07"/>
          <p:cNvPicPr>
            <a:picLocks noChangeAspect="1"/>
          </p:cNvPicPr>
          <p:nvPr/>
        </p:nvPicPr>
        <p:blipFill>
          <a:blip r:embed="rId3"/>
          <a:srcRect l="431" t="1174" r="872"/>
          <a:stretch>
            <a:fillRect/>
          </a:stretch>
        </p:blipFill>
        <p:spPr>
          <a:xfrm>
            <a:off x="7161530" y="1911985"/>
            <a:ext cx="4349115" cy="3234690"/>
          </a:xfrm>
          <a:prstGeom prst="rect">
            <a:avLst/>
          </a:prstGeom>
        </p:spPr>
      </p:pic>
      <p:sp>
        <p:nvSpPr>
          <p:cNvPr id="8" name="文本框 7"/>
          <p:cNvSpPr txBox="1"/>
          <p:nvPr/>
        </p:nvSpPr>
        <p:spPr>
          <a:xfrm>
            <a:off x="1185545" y="2675890"/>
            <a:ext cx="5601335" cy="829945"/>
          </a:xfrm>
          <a:prstGeom prst="rect">
            <a:avLst/>
          </a:prstGeom>
          <a:noFill/>
        </p:spPr>
        <p:txBody>
          <a:bodyPr wrap="square" rtlCol="0" anchor="t">
            <a:spAutoFit/>
          </a:bodyPr>
          <a:p>
            <a:r>
              <a:rPr lang="zh-CN" altLang="en-US" sz="1600"/>
              <a:t>对于星号的部分，即是没有选择到的数据，称之为 Out-of-bag(OOB)数据，当数据足够多，对于任意一组数据 (xn, yn) 是包外数据的概率为：</a:t>
            </a:r>
            <a:endParaRPr lang="zh-CN" altLang="en-US" sz="1600"/>
          </a:p>
        </p:txBody>
      </p:sp>
      <p:pic>
        <p:nvPicPr>
          <p:cNvPr id="9" name="图片 8" descr="截屏2022-10-02 16.46.02"/>
          <p:cNvPicPr>
            <a:picLocks noChangeAspect="1"/>
          </p:cNvPicPr>
          <p:nvPr/>
        </p:nvPicPr>
        <p:blipFill>
          <a:blip r:embed="rId4"/>
          <a:stretch>
            <a:fillRect/>
          </a:stretch>
        </p:blipFill>
        <p:spPr>
          <a:xfrm>
            <a:off x="2113280" y="3621405"/>
            <a:ext cx="3745865" cy="955040"/>
          </a:xfrm>
          <a:prstGeom prst="rect">
            <a:avLst/>
          </a:prstGeom>
        </p:spPr>
      </p:pic>
      <p:sp>
        <p:nvSpPr>
          <p:cNvPr id="11" name="文本框 10"/>
          <p:cNvSpPr txBox="1"/>
          <p:nvPr/>
        </p:nvSpPr>
        <p:spPr>
          <a:xfrm>
            <a:off x="1185545" y="4576445"/>
            <a:ext cx="5640705" cy="829945"/>
          </a:xfrm>
          <a:prstGeom prst="rect">
            <a:avLst/>
          </a:prstGeom>
          <a:noFill/>
        </p:spPr>
        <p:txBody>
          <a:bodyPr wrap="square" rtlCol="0" anchor="t">
            <a:spAutoFit/>
          </a:bodyPr>
          <a:p>
            <a:r>
              <a:rPr lang="zh-CN" altLang="en-US" sz="1600"/>
              <a:t>由于基分类器是构建在训练样本的自助抽样集上的，只有约 63.2％ 原样本集出现在中，而剩余的 36.8％ 的数据作为包外数据，可以用于基分类器的验证集。</a:t>
            </a:r>
            <a:endParaRPr lang="zh-CN" altLang="en-US" sz="160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4</a:t>
            </a:r>
            <a:endParaRPr kumimoji="1" lang="en-US" altLang="zh-CN" dirty="0"/>
          </a:p>
        </p:txBody>
      </p:sp>
      <p:sp>
        <p:nvSpPr>
          <p:cNvPr id="10" name="文本占位符 2"/>
          <p:cNvSpPr>
            <a:spLocks noGrp="1"/>
          </p:cNvSpPr>
          <p:nvPr>
            <p:custDataLst>
              <p:tags r:id="rId2"/>
            </p:custDataLst>
          </p:nvPr>
        </p:nvSpPr>
        <p:spPr>
          <a:xfrm>
            <a:off x="1185545" y="367665"/>
            <a:ext cx="240474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随机森林算法</a:t>
            </a:r>
            <a:endParaRPr kumimoji="1" lang="zh-CN" altLang="en-US" sz="2800" b="1" dirty="0"/>
          </a:p>
        </p:txBody>
      </p:sp>
      <p:sp>
        <p:nvSpPr>
          <p:cNvPr id="3" name="文本框 2"/>
          <p:cNvSpPr txBox="1"/>
          <p:nvPr/>
        </p:nvSpPr>
        <p:spPr>
          <a:xfrm>
            <a:off x="1185545" y="890905"/>
            <a:ext cx="1943735" cy="337185"/>
          </a:xfrm>
          <a:prstGeom prst="rect">
            <a:avLst/>
          </a:prstGeom>
          <a:noFill/>
        </p:spPr>
        <p:txBody>
          <a:bodyPr wrap="none" rtlCol="0">
            <a:spAutoFit/>
          </a:bodyPr>
          <a:p>
            <a:pPr algn="l"/>
            <a:r>
              <a:rPr lang="en-US" altLang="zh-CN" sz="1600"/>
              <a:t>2</a:t>
            </a:r>
            <a:r>
              <a:rPr lang="zh-CN" altLang="en-US" sz="1600"/>
              <a:t>）包外估计的用途</a:t>
            </a:r>
            <a:endParaRPr lang="zh-CN" altLang="en-US" sz="1600"/>
          </a:p>
        </p:txBody>
      </p:sp>
      <p:sp>
        <p:nvSpPr>
          <p:cNvPr id="4" name="文本框 3"/>
          <p:cNvSpPr txBox="1"/>
          <p:nvPr/>
        </p:nvSpPr>
        <p:spPr>
          <a:xfrm>
            <a:off x="1185545" y="1414145"/>
            <a:ext cx="6345555" cy="1322070"/>
          </a:xfrm>
          <a:prstGeom prst="rect">
            <a:avLst/>
          </a:prstGeom>
          <a:noFill/>
        </p:spPr>
        <p:txBody>
          <a:bodyPr wrap="square" rtlCol="0" anchor="t">
            <a:spAutoFit/>
          </a:bodyPr>
          <a:p>
            <a:r>
              <a:rPr lang="zh-CN" altLang="en-US" sz="1600"/>
              <a:t>当基学习器是决策树时，可使用包外样本来辅助剪枝 ，或用于估计决策树中各结点的后验概率以辅助对零训练样本结点的处理；</a:t>
            </a:r>
            <a:endParaRPr lang="zh-CN" altLang="en-US" sz="1600"/>
          </a:p>
          <a:p>
            <a:endParaRPr lang="zh-CN" altLang="en-US" sz="1600"/>
          </a:p>
          <a:p>
            <a:r>
              <a:rPr lang="zh-CN" altLang="en-US" sz="1600"/>
              <a:t>当基学习器是神经网络时，可使用包外样本来辅助早期停止以减小过拟合 。</a:t>
            </a:r>
            <a:endParaRPr lang="zh-CN" altLang="en-US" sz="16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4</a:t>
            </a:r>
            <a:endParaRPr kumimoji="1" lang="en-US" altLang="zh-CN" dirty="0"/>
          </a:p>
        </p:txBody>
      </p:sp>
      <p:sp>
        <p:nvSpPr>
          <p:cNvPr id="10" name="文本占位符 2"/>
          <p:cNvSpPr>
            <a:spLocks noGrp="1"/>
          </p:cNvSpPr>
          <p:nvPr>
            <p:custDataLst>
              <p:tags r:id="rId2"/>
            </p:custDataLst>
          </p:nvPr>
        </p:nvSpPr>
        <p:spPr>
          <a:xfrm>
            <a:off x="1185545" y="367665"/>
            <a:ext cx="240474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随机森林算法</a:t>
            </a:r>
            <a:endParaRPr kumimoji="1" lang="zh-CN" altLang="en-US" sz="2800" b="1" dirty="0"/>
          </a:p>
        </p:txBody>
      </p:sp>
      <p:sp>
        <p:nvSpPr>
          <p:cNvPr id="3" name="文本框 2"/>
          <p:cNvSpPr txBox="1"/>
          <p:nvPr/>
        </p:nvSpPr>
        <p:spPr>
          <a:xfrm>
            <a:off x="1185545" y="829945"/>
            <a:ext cx="8952865" cy="4523105"/>
          </a:xfrm>
          <a:prstGeom prst="rect">
            <a:avLst/>
          </a:prstGeom>
          <a:noFill/>
        </p:spPr>
        <p:txBody>
          <a:bodyPr wrap="none" rtlCol="0">
            <a:spAutoFit/>
          </a:bodyPr>
          <a:p>
            <a:pPr algn="l" fontAlgn="auto">
              <a:lnSpc>
                <a:spcPct val="150000"/>
              </a:lnSpc>
            </a:pPr>
            <a:r>
              <a:rPr lang="en-US" altLang="zh-CN" sz="1600"/>
              <a:t>random forest </a:t>
            </a:r>
            <a:r>
              <a:rPr lang="zh-CN" altLang="en-US" sz="1600"/>
              <a:t>与</a:t>
            </a:r>
            <a:r>
              <a:rPr lang="en-US" altLang="zh-CN" sz="1600"/>
              <a:t>bagging</a:t>
            </a:r>
            <a:r>
              <a:rPr lang="zh-CN" altLang="en-US" sz="1600"/>
              <a:t>的差异：</a:t>
            </a:r>
            <a:endParaRPr lang="zh-CN" altLang="en-US" sz="1600"/>
          </a:p>
          <a:p>
            <a:pPr algn="l" fontAlgn="auto">
              <a:lnSpc>
                <a:spcPct val="150000"/>
              </a:lnSpc>
            </a:pPr>
            <a:endParaRPr lang="zh-CN" altLang="en-US" sz="1600"/>
          </a:p>
          <a:p>
            <a:pPr algn="l" fontAlgn="auto">
              <a:lnSpc>
                <a:spcPct val="150000"/>
              </a:lnSpc>
            </a:pPr>
            <a:r>
              <a:rPr lang="zh-CN" altLang="en-US" sz="1600"/>
              <a:t>随机森林是Bagging的一个扩展变体，RF与Bagging的</a:t>
            </a:r>
            <a:r>
              <a:rPr lang="zh-CN" altLang="en-US" sz="1600">
                <a:solidFill>
                  <a:srgbClr val="FF0000"/>
                </a:solidFill>
              </a:rPr>
              <a:t>不同之处在于</a:t>
            </a:r>
            <a:r>
              <a:rPr lang="zh-CN" altLang="en-US" sz="1600"/>
              <a:t>：</a:t>
            </a:r>
            <a:endParaRPr lang="zh-CN" altLang="en-US" sz="1600"/>
          </a:p>
          <a:p>
            <a:pPr algn="l" fontAlgn="auto">
              <a:lnSpc>
                <a:spcPct val="150000"/>
              </a:lnSpc>
            </a:pPr>
            <a:endParaRPr lang="zh-CN" altLang="en-US" sz="1600"/>
          </a:p>
          <a:p>
            <a:pPr algn="l" fontAlgn="auto">
              <a:lnSpc>
                <a:spcPct val="150000"/>
              </a:lnSpc>
            </a:pPr>
            <a:r>
              <a:rPr lang="zh-CN" altLang="en-US" sz="1600"/>
              <a:t>1. Bagging的基学习器不一定是同质的，也不一定是决策树；但RF以CART为基学习器。</a:t>
            </a:r>
            <a:endParaRPr lang="zh-CN" altLang="en-US" sz="1600"/>
          </a:p>
          <a:p>
            <a:pPr algn="l" fontAlgn="auto">
              <a:lnSpc>
                <a:spcPct val="150000"/>
              </a:lnSpc>
            </a:pPr>
            <a:endParaRPr lang="zh-CN" altLang="en-US" sz="1600"/>
          </a:p>
          <a:p>
            <a:pPr algn="l" fontAlgn="auto">
              <a:lnSpc>
                <a:spcPct val="150000"/>
              </a:lnSpc>
            </a:pPr>
            <a:r>
              <a:rPr lang="en-US" altLang="zh-CN" sz="1600"/>
              <a:t>2</a:t>
            </a:r>
            <a:r>
              <a:rPr lang="zh-CN" altLang="en-US" sz="1600"/>
              <a:t>. RF在训练过程中，引入了随机特征选择。</a:t>
            </a:r>
            <a:endParaRPr lang="zh-CN" altLang="en-US" sz="1600"/>
          </a:p>
          <a:p>
            <a:pPr algn="l" fontAlgn="auto">
              <a:lnSpc>
                <a:spcPct val="150000"/>
              </a:lnSpc>
            </a:pPr>
            <a:r>
              <a:rPr lang="zh-CN" altLang="en-US" sz="1600"/>
              <a:t>RF在Bagging的数据样本扰动的基础上，增加了输入特征扰动，提高了模型的泛化能力。</a:t>
            </a:r>
            <a:endParaRPr lang="zh-CN" altLang="en-US" sz="1600"/>
          </a:p>
          <a:p>
            <a:pPr algn="l" fontAlgn="auto">
              <a:lnSpc>
                <a:spcPct val="150000"/>
              </a:lnSpc>
            </a:pPr>
            <a:r>
              <a:rPr lang="zh-CN" altLang="en-US" sz="1600"/>
              <a:t>具体来说，传统决策树在选择划分特征时，在当前结点的特征集合中选择一个最优划分特征；</a:t>
            </a:r>
            <a:endParaRPr lang="zh-CN" altLang="en-US" sz="1600"/>
          </a:p>
          <a:p>
            <a:pPr algn="l" fontAlgn="auto">
              <a:lnSpc>
                <a:spcPct val="150000"/>
              </a:lnSpc>
            </a:pPr>
            <a:r>
              <a:rPr lang="zh-CN" altLang="en-US" sz="1600"/>
              <a:t>而在RF中，是对基决策树的每个结点，先从该结点的特征集合中随机选择一个含有个特征的子集，</a:t>
            </a:r>
            <a:endParaRPr lang="zh-CN" altLang="en-US" sz="1600"/>
          </a:p>
          <a:p>
            <a:pPr algn="l" fontAlgn="auto">
              <a:lnSpc>
                <a:spcPct val="150000"/>
              </a:lnSpc>
            </a:pPr>
            <a:r>
              <a:rPr lang="zh-CN" altLang="en-US" sz="1600"/>
              <a:t>然后再从该子集选择最优划分特征。越小，模型越健壮，同时对训练集的拟合程度会变差，</a:t>
            </a:r>
            <a:endParaRPr lang="zh-CN" altLang="en-US" sz="1600"/>
          </a:p>
          <a:p>
            <a:pPr algn="l" fontAlgn="auto">
              <a:lnSpc>
                <a:spcPct val="150000"/>
              </a:lnSpc>
            </a:pPr>
            <a:r>
              <a:rPr lang="zh-CN" altLang="en-US" sz="1600"/>
              <a:t>也就是说，越小，模型方差越小，偏差越大。</a:t>
            </a:r>
            <a:endParaRPr lang="zh-CN" altLang="en-US" sz="16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4</a:t>
            </a:r>
            <a:endParaRPr kumimoji="1" lang="en-US" altLang="zh-CN" dirty="0"/>
          </a:p>
        </p:txBody>
      </p:sp>
      <p:sp>
        <p:nvSpPr>
          <p:cNvPr id="10" name="文本占位符 2"/>
          <p:cNvSpPr>
            <a:spLocks noGrp="1"/>
          </p:cNvSpPr>
          <p:nvPr>
            <p:custDataLst>
              <p:tags r:id="rId2"/>
            </p:custDataLst>
          </p:nvPr>
        </p:nvSpPr>
        <p:spPr>
          <a:xfrm>
            <a:off x="1185545" y="367665"/>
            <a:ext cx="240474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随机森林算法</a:t>
            </a:r>
            <a:endParaRPr kumimoji="1" lang="zh-CN" altLang="en-US" sz="2800" b="1" dirty="0"/>
          </a:p>
        </p:txBody>
      </p:sp>
      <p:sp>
        <p:nvSpPr>
          <p:cNvPr id="3" name="文本框 2"/>
          <p:cNvSpPr txBox="1"/>
          <p:nvPr/>
        </p:nvSpPr>
        <p:spPr>
          <a:xfrm>
            <a:off x="1185545" y="829945"/>
            <a:ext cx="1325880" cy="368300"/>
          </a:xfrm>
          <a:prstGeom prst="rect">
            <a:avLst/>
          </a:prstGeom>
          <a:noFill/>
        </p:spPr>
        <p:txBody>
          <a:bodyPr wrap="none" rtlCol="0">
            <a:spAutoFit/>
          </a:bodyPr>
          <a:p>
            <a:pPr algn="l"/>
            <a:r>
              <a:rPr lang="zh-CN" altLang="en-US"/>
              <a:t>算法描述：</a:t>
            </a:r>
            <a:endParaRPr lang="zh-CN" altLang="en-US"/>
          </a:p>
        </p:txBody>
      </p:sp>
      <p:pic>
        <p:nvPicPr>
          <p:cNvPr id="5" name="图片 4" descr="截屏2022-10-02 17.09.16"/>
          <p:cNvPicPr>
            <a:picLocks noChangeAspect="1"/>
          </p:cNvPicPr>
          <p:nvPr/>
        </p:nvPicPr>
        <p:blipFill>
          <a:blip r:embed="rId3"/>
          <a:stretch>
            <a:fillRect/>
          </a:stretch>
        </p:blipFill>
        <p:spPr>
          <a:xfrm>
            <a:off x="1185545" y="1323340"/>
            <a:ext cx="9315450" cy="334327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custDataLst>
              <p:tags r:id="rId1"/>
            </p:custDataLst>
          </p:nvPr>
        </p:nvSpPr>
        <p:spPr/>
        <p:txBody>
          <a:bodyPr/>
          <a:lstStyle/>
          <a:p>
            <a:r>
              <a:rPr kumimoji="1" lang="en-US" altLang="zh-CN" dirty="0"/>
              <a:t>5</a:t>
            </a:r>
            <a:endParaRPr kumimoji="1" lang="en-US" altLang="zh-CN" dirty="0"/>
          </a:p>
        </p:txBody>
      </p:sp>
      <p:sp>
        <p:nvSpPr>
          <p:cNvPr id="3" name="文本占位符 2"/>
          <p:cNvSpPr>
            <a:spLocks noGrp="1"/>
          </p:cNvSpPr>
          <p:nvPr>
            <p:ph type="body" sz="quarter" idx="11"/>
            <p:custDataLst>
              <p:tags r:id="rId2"/>
            </p:custDataLst>
          </p:nvPr>
        </p:nvSpPr>
        <p:spPr/>
        <p:txBody>
          <a:bodyPr/>
          <a:lstStyle/>
          <a:p>
            <a:r>
              <a:rPr kumimoji="1" lang="zh-CN" altLang="en-US" smtClean="0"/>
              <a:t>案例分析</a:t>
            </a:r>
            <a:endParaRPr kumimoji="1" lang="zh-CN" altLang="en-US" smtClean="0"/>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5</a:t>
            </a:r>
            <a:endParaRPr kumimoji="1" lang="en-US" altLang="zh-CN" dirty="0"/>
          </a:p>
        </p:txBody>
      </p:sp>
      <p:sp>
        <p:nvSpPr>
          <p:cNvPr id="3" name="文本占位符 2"/>
          <p:cNvSpPr>
            <a:spLocks noGrp="1"/>
          </p:cNvSpPr>
          <p:nvPr>
            <p:ph type="body" sz="quarter" idx="22"/>
            <p:custDataLst>
              <p:tags r:id="rId2"/>
            </p:custDataLst>
          </p:nvPr>
        </p:nvSpPr>
        <p:spPr/>
        <p:txBody>
          <a:bodyPr/>
          <a:lstStyle/>
          <a:p>
            <a:r>
              <a:rPr kumimoji="1" lang="zh-CN" altLang="en-US" sz="2800" b="1" smtClean="0">
                <a:sym typeface="+mn-ea"/>
              </a:rPr>
              <a:t>案例分析</a:t>
            </a:r>
            <a:endParaRPr kumimoji="1" lang="zh-CN" altLang="en-US" sz="2800" b="1" dirty="0"/>
          </a:p>
        </p:txBody>
      </p:sp>
      <p:sp>
        <p:nvSpPr>
          <p:cNvPr id="4" name="文本框 3"/>
          <p:cNvSpPr txBox="1"/>
          <p:nvPr/>
        </p:nvSpPr>
        <p:spPr>
          <a:xfrm>
            <a:off x="1185545" y="829945"/>
            <a:ext cx="10927080" cy="1383665"/>
          </a:xfrm>
          <a:prstGeom prst="rect">
            <a:avLst/>
          </a:prstGeom>
          <a:noFill/>
        </p:spPr>
        <p:txBody>
          <a:bodyPr wrap="none" rtlCol="0">
            <a:spAutoFit/>
          </a:bodyPr>
          <a:p>
            <a:pPr algn="l" fontAlgn="auto">
              <a:lnSpc>
                <a:spcPct val="150000"/>
              </a:lnSpc>
            </a:pPr>
            <a:r>
              <a:rPr lang="zh-CN" altLang="en-US" sz="2000" b="1"/>
              <a:t>背景：</a:t>
            </a:r>
            <a:endParaRPr lang="zh-CN" altLang="en-US" sz="2000" b="1"/>
          </a:p>
          <a:p>
            <a:pPr algn="l" fontAlgn="auto">
              <a:lnSpc>
                <a:spcPct val="150000"/>
              </a:lnSpc>
            </a:pPr>
            <a:r>
              <a:rPr lang="zh-CN" altLang="en-US"/>
              <a:t>银行的营销部门可以使用机器学习</a:t>
            </a:r>
            <a:r>
              <a:rPr lang="zh-CN" altLang="en-US"/>
              <a:t>算法来分析客户数据集，并开发个人客户对产品和服务偏好的统计资料。</a:t>
            </a:r>
            <a:endParaRPr lang="zh-CN" altLang="en-US"/>
          </a:p>
          <a:p>
            <a:pPr algn="l" fontAlgn="auto">
              <a:lnSpc>
                <a:spcPct val="150000"/>
              </a:lnSpc>
            </a:pPr>
            <a:r>
              <a:rPr lang="zh-CN" altLang="en-US"/>
              <a:t>在银行营销领域，有多种技术可用于对营销服务进行分类，如决策树、随机森林等。</a:t>
            </a:r>
            <a:endParaRPr lang="en-US" altLang="zh-CN"/>
          </a:p>
        </p:txBody>
      </p:sp>
      <p:sp>
        <p:nvSpPr>
          <p:cNvPr id="5" name="文本框 4"/>
          <p:cNvSpPr txBox="1"/>
          <p:nvPr/>
        </p:nvSpPr>
        <p:spPr>
          <a:xfrm>
            <a:off x="1185545" y="2338705"/>
            <a:ext cx="5026660" cy="3846195"/>
          </a:xfrm>
          <a:prstGeom prst="rect">
            <a:avLst/>
          </a:prstGeom>
          <a:noFill/>
        </p:spPr>
        <p:txBody>
          <a:bodyPr wrap="square" rtlCol="0">
            <a:spAutoFit/>
          </a:bodyPr>
          <a:p>
            <a:pPr algn="l"/>
            <a:r>
              <a:rPr lang="zh-CN" altLang="en-US" sz="2000" b="1"/>
              <a:t>数据集描述：</a:t>
            </a:r>
            <a:endParaRPr lang="zh-CN" altLang="en-US" sz="2000" b="1"/>
          </a:p>
          <a:p>
            <a:pPr algn="l"/>
            <a:r>
              <a:rPr lang="zh-CN" altLang="en-US" sz="1400"/>
              <a:t>bank client data: </a:t>
            </a:r>
            <a:endParaRPr lang="zh-CN" altLang="en-US" sz="1400"/>
          </a:p>
          <a:p>
            <a:pPr algn="l"/>
            <a:r>
              <a:rPr lang="zh-CN" altLang="en-US" sz="1400"/>
              <a:t>1. age (numeric) </a:t>
            </a:r>
            <a:endParaRPr lang="zh-CN" altLang="en-US" sz="1400"/>
          </a:p>
          <a:p>
            <a:pPr algn="l"/>
            <a:r>
              <a:rPr lang="zh-CN" altLang="en-US" sz="1400"/>
              <a:t>2. job: type of job </a:t>
            </a:r>
            <a:endParaRPr lang="zh-CN" altLang="en-US" sz="1400"/>
          </a:p>
          <a:p>
            <a:pPr algn="l"/>
            <a:r>
              <a:rPr lang="zh-CN" altLang="en-US" sz="1400"/>
              <a:t>(categorical: "admin.", "unknown", "unemployed", "management", </a:t>
            </a:r>
            <a:endParaRPr lang="zh-CN" altLang="en-US" sz="1400"/>
          </a:p>
          <a:p>
            <a:pPr algn="l"/>
            <a:r>
              <a:rPr lang="zh-CN" altLang="en-US" sz="1400"/>
              <a:t>"housemaid", "entrepreneur", "student", "blue-collar", "self-employed", </a:t>
            </a:r>
            <a:endParaRPr lang="zh-CN" altLang="en-US" sz="1400"/>
          </a:p>
          <a:p>
            <a:pPr algn="l"/>
            <a:r>
              <a:rPr lang="zh-CN" altLang="en-US" sz="1400"/>
              <a:t>"retired", "technician", "services") </a:t>
            </a:r>
            <a:endParaRPr lang="zh-CN" altLang="en-US" sz="1400"/>
          </a:p>
          <a:p>
            <a:pPr algn="l"/>
            <a:r>
              <a:rPr lang="zh-CN" altLang="en-US" sz="1400"/>
              <a:t>3. marital: marital status </a:t>
            </a:r>
            <a:endParaRPr lang="zh-CN" altLang="en-US" sz="1400"/>
          </a:p>
          <a:p>
            <a:pPr algn="l"/>
            <a:r>
              <a:rPr lang="zh-CN" altLang="en-US" sz="1400"/>
              <a:t>(categorical: "married", "divorced", "single"; </a:t>
            </a:r>
            <a:endParaRPr lang="zh-CN" altLang="en-US" sz="1400"/>
          </a:p>
          <a:p>
            <a:pPr algn="l"/>
            <a:r>
              <a:rPr lang="zh-CN" altLang="en-US" sz="1400"/>
              <a:t>note: "divorced" means divorced or widowed) </a:t>
            </a:r>
            <a:endParaRPr lang="zh-CN" altLang="en-US" sz="1400"/>
          </a:p>
          <a:p>
            <a:pPr algn="l"/>
            <a:r>
              <a:rPr lang="zh-CN" altLang="en-US" sz="1400"/>
              <a:t>4. education (categorical: "unknown","secondary","primary","tertiary") </a:t>
            </a:r>
            <a:endParaRPr lang="zh-CN" altLang="en-US" sz="1400"/>
          </a:p>
          <a:p>
            <a:pPr algn="l"/>
            <a:r>
              <a:rPr lang="zh-CN" altLang="en-US" sz="1400"/>
              <a:t>5. default: has credit in default? (binary: "yes","no") </a:t>
            </a:r>
            <a:endParaRPr lang="zh-CN" altLang="en-US" sz="1400"/>
          </a:p>
          <a:p>
            <a:pPr algn="l"/>
            <a:r>
              <a:rPr lang="zh-CN" altLang="en-US" sz="1400"/>
              <a:t>6. balance: average yearly balance, in euros (numeric) </a:t>
            </a:r>
            <a:endParaRPr lang="zh-CN" altLang="en-US" sz="1400"/>
          </a:p>
          <a:p>
            <a:pPr algn="l"/>
            <a:endParaRPr lang="zh-CN" altLang="en-US" sz="1400"/>
          </a:p>
        </p:txBody>
      </p:sp>
      <p:sp>
        <p:nvSpPr>
          <p:cNvPr id="6" name="文本框 5"/>
          <p:cNvSpPr txBox="1"/>
          <p:nvPr/>
        </p:nvSpPr>
        <p:spPr>
          <a:xfrm>
            <a:off x="6212205" y="2431415"/>
            <a:ext cx="5666740" cy="3753485"/>
          </a:xfrm>
          <a:prstGeom prst="rect">
            <a:avLst/>
          </a:prstGeom>
          <a:noFill/>
        </p:spPr>
        <p:txBody>
          <a:bodyPr wrap="square" rtlCol="0">
            <a:spAutoFit/>
          </a:bodyPr>
          <a:p>
            <a:pPr algn="l"/>
            <a:r>
              <a:rPr lang="zh-CN" altLang="en-US" sz="1400">
                <a:sym typeface="+mn-ea"/>
              </a:rPr>
              <a:t>7. housing: has housing loan? (binary: "yes","no") </a:t>
            </a:r>
            <a:endParaRPr lang="zh-CN" altLang="en-US" sz="1400"/>
          </a:p>
          <a:p>
            <a:pPr algn="l"/>
            <a:r>
              <a:rPr lang="zh-CN" altLang="en-US" sz="1400">
                <a:sym typeface="+mn-ea"/>
              </a:rPr>
              <a:t>8. loan: has personal loan? (binary: "yes","no") </a:t>
            </a:r>
            <a:endParaRPr lang="zh-CN" altLang="en-US" sz="1400"/>
          </a:p>
          <a:p>
            <a:pPr algn="l"/>
            <a:r>
              <a:rPr lang="zh-CN" altLang="en-US" sz="1400">
                <a:sym typeface="+mn-ea"/>
              </a:rPr>
              <a:t>related with the last contact of the current campaign:</a:t>
            </a:r>
            <a:endParaRPr lang="zh-CN" altLang="en-US" sz="1400">
              <a:sym typeface="+mn-ea"/>
            </a:endParaRPr>
          </a:p>
          <a:p>
            <a:pPr algn="l"/>
            <a:r>
              <a:rPr lang="zh-CN" altLang="en-US" sz="1400">
                <a:sym typeface="+mn-ea"/>
              </a:rPr>
              <a:t>9. contact: contact communication type </a:t>
            </a:r>
            <a:endParaRPr lang="zh-CN" altLang="en-US" sz="1400"/>
          </a:p>
          <a:p>
            <a:pPr algn="l"/>
            <a:r>
              <a:rPr lang="zh-CN" altLang="en-US" sz="1400">
                <a:sym typeface="+mn-ea"/>
              </a:rPr>
              <a:t>(categorical: "unknown", "telephone", "cellular") </a:t>
            </a:r>
            <a:endParaRPr lang="zh-CN" altLang="en-US" sz="1400"/>
          </a:p>
          <a:p>
            <a:pPr algn="l"/>
            <a:r>
              <a:rPr lang="zh-CN" altLang="en-US" sz="1400">
                <a:sym typeface="+mn-ea"/>
              </a:rPr>
              <a:t>10. day: last contact day of the month (numeric) </a:t>
            </a:r>
            <a:endParaRPr lang="zh-CN" altLang="en-US" sz="1400"/>
          </a:p>
          <a:p>
            <a:pPr algn="l"/>
            <a:r>
              <a:rPr lang="zh-CN" altLang="en-US" sz="1400">
                <a:sym typeface="+mn-ea"/>
              </a:rPr>
              <a:t>11. month: last contact month of year </a:t>
            </a:r>
            <a:endParaRPr lang="zh-CN" altLang="en-US" sz="1400"/>
          </a:p>
          <a:p>
            <a:pPr algn="l"/>
            <a:r>
              <a:rPr lang="zh-CN" altLang="en-US" sz="1400">
                <a:sym typeface="+mn-ea"/>
              </a:rPr>
              <a:t>(categorical: "jan", "feb", "mar", ..., "nov", "dec") </a:t>
            </a:r>
            <a:endParaRPr lang="zh-CN" altLang="en-US" sz="1400"/>
          </a:p>
          <a:p>
            <a:pPr algn="l"/>
            <a:r>
              <a:rPr lang="zh-CN" altLang="en-US" sz="1400">
                <a:sym typeface="+mn-ea"/>
              </a:rPr>
              <a:t>12. duration: last contact duration, in seconds (numeric) </a:t>
            </a:r>
            <a:endParaRPr lang="zh-CN" altLang="en-US" sz="1400"/>
          </a:p>
          <a:p>
            <a:pPr algn="l"/>
            <a:r>
              <a:rPr lang="zh-CN" altLang="en-US" sz="1400">
                <a:sym typeface="+mn-ea"/>
              </a:rPr>
              <a:t>other attributes:</a:t>
            </a:r>
            <a:endParaRPr lang="zh-CN" altLang="en-US" sz="1400"/>
          </a:p>
          <a:p>
            <a:pPr algn="l"/>
            <a:r>
              <a:rPr lang="zh-CN" altLang="en-US" sz="1400">
                <a:sym typeface="+mn-ea"/>
              </a:rPr>
              <a:t>13. campaign: number of contacts performed during this campaign and for this </a:t>
            </a:r>
            <a:endParaRPr lang="zh-CN" altLang="en-US" sz="1400"/>
          </a:p>
          <a:p>
            <a:pPr algn="l"/>
            <a:r>
              <a:rPr lang="zh-CN" altLang="en-US" sz="1400">
                <a:sym typeface="+mn-ea"/>
              </a:rPr>
              <a:t>client (numeric, includes last contact) </a:t>
            </a:r>
            <a:endParaRPr lang="zh-CN" altLang="en-US" sz="1400"/>
          </a:p>
          <a:p>
            <a:pPr algn="l"/>
            <a:r>
              <a:rPr lang="zh-CN" altLang="en-US" sz="1400">
                <a:sym typeface="+mn-ea"/>
              </a:rPr>
              <a:t>14. pdays: number of days that passed by after the client was last contacted from </a:t>
            </a:r>
            <a:endParaRPr lang="zh-CN" altLang="en-US" sz="1400"/>
          </a:p>
          <a:p>
            <a:pPr algn="l"/>
            <a:r>
              <a:rPr lang="zh-CN" altLang="en-US" sz="1400">
                <a:sym typeface="+mn-ea"/>
              </a:rPr>
              <a:t>a previous campaign (numeric, -1 means client was not previously contacted) </a:t>
            </a:r>
            <a:endParaRPr lang="zh-CN" altLang="en-US" sz="14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5</a:t>
            </a:r>
            <a:endParaRPr kumimoji="1" lang="en-US" altLang="zh-CN" dirty="0"/>
          </a:p>
        </p:txBody>
      </p:sp>
      <p:sp>
        <p:nvSpPr>
          <p:cNvPr id="3" name="文本占位符 2"/>
          <p:cNvSpPr>
            <a:spLocks noGrp="1"/>
          </p:cNvSpPr>
          <p:nvPr>
            <p:ph type="body" sz="quarter" idx="22"/>
            <p:custDataLst>
              <p:tags r:id="rId2"/>
            </p:custDataLst>
          </p:nvPr>
        </p:nvSpPr>
        <p:spPr/>
        <p:txBody>
          <a:bodyPr/>
          <a:lstStyle/>
          <a:p>
            <a:r>
              <a:rPr kumimoji="1" lang="zh-CN" altLang="en-US" sz="2800" b="1" smtClean="0">
                <a:sym typeface="+mn-ea"/>
              </a:rPr>
              <a:t>案例分析</a:t>
            </a:r>
            <a:endParaRPr kumimoji="1" lang="zh-CN" altLang="en-US" sz="2800" b="1" dirty="0"/>
          </a:p>
        </p:txBody>
      </p:sp>
      <p:sp>
        <p:nvSpPr>
          <p:cNvPr id="4" name="文本框 3"/>
          <p:cNvSpPr txBox="1"/>
          <p:nvPr/>
        </p:nvSpPr>
        <p:spPr>
          <a:xfrm>
            <a:off x="1185545" y="829945"/>
            <a:ext cx="2316480" cy="968375"/>
          </a:xfrm>
          <a:prstGeom prst="rect">
            <a:avLst/>
          </a:prstGeom>
          <a:noFill/>
        </p:spPr>
        <p:txBody>
          <a:bodyPr wrap="none" rtlCol="0">
            <a:spAutoFit/>
          </a:bodyPr>
          <a:p>
            <a:pPr algn="l" fontAlgn="auto">
              <a:lnSpc>
                <a:spcPct val="150000"/>
              </a:lnSpc>
            </a:pPr>
            <a:r>
              <a:rPr lang="zh-CN" altLang="en-US" sz="2000" b="1"/>
              <a:t>模型</a:t>
            </a:r>
            <a:r>
              <a:rPr lang="zh-CN" altLang="en-US" sz="2000" b="1"/>
              <a:t>求解：</a:t>
            </a:r>
            <a:endParaRPr lang="zh-CN" altLang="en-US" sz="2000" b="1"/>
          </a:p>
          <a:p>
            <a:pPr algn="l" fontAlgn="auto">
              <a:lnSpc>
                <a:spcPct val="150000"/>
              </a:lnSpc>
            </a:pPr>
            <a:r>
              <a:rPr lang="zh-CN" altLang="en-US"/>
              <a:t>数据总量：</a:t>
            </a:r>
            <a:r>
              <a:rPr lang="en-US" altLang="zh-CN"/>
              <a:t>45211</a:t>
            </a:r>
            <a:r>
              <a:rPr lang="zh-CN" altLang="en-US"/>
              <a:t>条</a:t>
            </a:r>
            <a:endParaRPr lang="zh-CN" altLang="en-US"/>
          </a:p>
        </p:txBody>
      </p:sp>
      <p:graphicFrame>
        <p:nvGraphicFramePr>
          <p:cNvPr id="7" name="对象 6">
            <a:hlinkClick r:id="" action="ppaction://ole?verb="/>
          </p:cNvPr>
          <p:cNvGraphicFramePr>
            <a:graphicFrameLocks noChangeAspect="1"/>
          </p:cNvGraphicFramePr>
          <p:nvPr/>
        </p:nvGraphicFramePr>
        <p:xfrm>
          <a:off x="1185545" y="2070100"/>
          <a:ext cx="1524000" cy="1524000"/>
        </p:xfrm>
        <a:graphic>
          <a:graphicData uri="http://schemas.openxmlformats.org/presentationml/2006/ole">
            <mc:AlternateContent xmlns:mc="http://schemas.openxmlformats.org/markup-compatibility/2006">
              <mc:Choice xmlns:v="urn:schemas-microsoft-com:vml" Requires="v">
                <p:oleObj spid="_x0000_s1025" name="" showAsIcon="1" r:id="rId3" imgW="1524000" imgH="1524000" progId="Package">
                  <p:embed/>
                </p:oleObj>
              </mc:Choice>
              <mc:Fallback>
                <p:oleObj name="" showAsIcon="1" r:id="rId3" imgW="1524000" imgH="1524000" progId="Package">
                  <p:embed/>
                  <p:pic>
                    <p:nvPicPr>
                      <p:cNvPr id="0" name="图片 1024"/>
                      <p:cNvPicPr/>
                      <p:nvPr/>
                    </p:nvPicPr>
                    <p:blipFill>
                      <a:blip r:embed="rId4"/>
                      <a:stretch>
                        <a:fillRect/>
                      </a:stretch>
                    </p:blipFill>
                    <p:spPr>
                      <a:xfrm>
                        <a:off x="1185545" y="2070100"/>
                        <a:ext cx="1524000" cy="1524000"/>
                      </a:xfrm>
                      <a:prstGeom prst="rect">
                        <a:avLst/>
                      </a:prstGeom>
                    </p:spPr>
                  </p:pic>
                </p:oleObj>
              </mc:Fallback>
            </mc:AlternateContent>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custDataLst>
              <p:tags r:id="rId1"/>
            </p:custDataLst>
          </p:nvPr>
        </p:nvSpPr>
        <p:spPr/>
        <p:txBody>
          <a:bodyPr/>
          <a:lstStyle/>
          <a:p>
            <a:r>
              <a:rPr kumimoji="1" lang="en-US" altLang="zh-CN" dirty="0"/>
              <a:t>6</a:t>
            </a:r>
            <a:endParaRPr kumimoji="1" lang="en-US" altLang="zh-CN" dirty="0"/>
          </a:p>
        </p:txBody>
      </p:sp>
      <p:sp>
        <p:nvSpPr>
          <p:cNvPr id="3" name="文本占位符 2"/>
          <p:cNvSpPr>
            <a:spLocks noGrp="1"/>
          </p:cNvSpPr>
          <p:nvPr>
            <p:ph type="body" sz="quarter" idx="11"/>
            <p:custDataLst>
              <p:tags r:id="rId2"/>
            </p:custDataLst>
          </p:nvPr>
        </p:nvSpPr>
        <p:spPr/>
        <p:txBody>
          <a:bodyPr/>
          <a:lstStyle/>
          <a:p>
            <a:r>
              <a:rPr kumimoji="1" lang="zh-CN" altLang="en-US" dirty="0">
                <a:sym typeface="+mn-ea"/>
              </a:rPr>
              <a:t>小结</a:t>
            </a:r>
            <a:endParaRPr kumimoji="1" lang="zh-CN" altLang="en-US" dirty="0"/>
          </a:p>
          <a:p>
            <a:endParaRPr kumimoji="1" lang="zh-CN" altLang="en-US" smtClean="0"/>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6</a:t>
            </a:r>
            <a:endParaRPr kumimoji="1" lang="en-US" altLang="zh-CN" dirty="0"/>
          </a:p>
        </p:txBody>
      </p:sp>
      <p:sp>
        <p:nvSpPr>
          <p:cNvPr id="3" name="文本占位符 2"/>
          <p:cNvSpPr>
            <a:spLocks noGrp="1"/>
          </p:cNvSpPr>
          <p:nvPr>
            <p:ph type="body" sz="quarter" idx="22"/>
            <p:custDataLst>
              <p:tags r:id="rId2"/>
            </p:custDataLst>
          </p:nvPr>
        </p:nvSpPr>
        <p:spPr/>
        <p:txBody>
          <a:bodyPr/>
          <a:lstStyle/>
          <a:p>
            <a:r>
              <a:rPr kumimoji="1" lang="zh-CN" altLang="en-US" sz="2800" b="1" dirty="0"/>
              <a:t>小结</a:t>
            </a:r>
            <a:endParaRPr kumimoji="1" lang="zh-CN" altLang="en-US" sz="2800" b="1" dirty="0"/>
          </a:p>
        </p:txBody>
      </p:sp>
      <p:sp>
        <p:nvSpPr>
          <p:cNvPr id="5" name="文本框 4"/>
          <p:cNvSpPr txBox="1"/>
          <p:nvPr/>
        </p:nvSpPr>
        <p:spPr>
          <a:xfrm>
            <a:off x="1185545" y="829945"/>
            <a:ext cx="8012430" cy="5139055"/>
          </a:xfrm>
          <a:prstGeom prst="rect">
            <a:avLst/>
          </a:prstGeom>
          <a:noFill/>
        </p:spPr>
        <p:txBody>
          <a:bodyPr wrap="none" rtlCol="0">
            <a:spAutoFit/>
          </a:bodyPr>
          <a:p>
            <a:pPr algn="l" fontAlgn="auto">
              <a:lnSpc>
                <a:spcPct val="200000"/>
              </a:lnSpc>
            </a:pPr>
            <a:r>
              <a:rPr lang="zh-CN" altLang="en-US" sz="2000" b="1"/>
              <a:t>优点：</a:t>
            </a:r>
            <a:endParaRPr lang="zh-CN" altLang="en-US" sz="2000" b="1"/>
          </a:p>
          <a:p>
            <a:pPr marL="285750" indent="-285750" algn="l" fontAlgn="auto">
              <a:lnSpc>
                <a:spcPct val="200000"/>
              </a:lnSpc>
              <a:buFont typeface="Wingdings" panose="05000000000000000000" charset="0"/>
              <a:buChar char=""/>
            </a:pPr>
            <a:r>
              <a:rPr lang="zh-CN" altLang="en-US"/>
              <a:t>它可以出来很高维度（特征很多）的数据，并且不用降维，无需做特征选择</a:t>
            </a:r>
            <a:endParaRPr lang="zh-CN" altLang="en-US"/>
          </a:p>
          <a:p>
            <a:pPr marL="285750" indent="-285750" algn="l" fontAlgn="auto">
              <a:lnSpc>
                <a:spcPct val="200000"/>
              </a:lnSpc>
              <a:buFont typeface="Wingdings" panose="05000000000000000000" charset="0"/>
              <a:buChar char=""/>
            </a:pPr>
            <a:r>
              <a:rPr lang="zh-CN" altLang="en-US"/>
              <a:t>它可以判断特征的重要程度</a:t>
            </a:r>
            <a:endParaRPr lang="zh-CN" altLang="en-US"/>
          </a:p>
          <a:p>
            <a:pPr marL="285750" indent="-285750" algn="l" fontAlgn="auto">
              <a:lnSpc>
                <a:spcPct val="200000"/>
              </a:lnSpc>
              <a:buFont typeface="Wingdings" panose="05000000000000000000" charset="0"/>
              <a:buChar char=""/>
            </a:pPr>
            <a:r>
              <a:rPr lang="zh-CN" altLang="en-US"/>
              <a:t>可以判断出不同特征之间的相互影响</a:t>
            </a:r>
            <a:endParaRPr lang="zh-CN" altLang="en-US"/>
          </a:p>
          <a:p>
            <a:pPr marL="285750" indent="-285750" algn="l" fontAlgn="auto">
              <a:lnSpc>
                <a:spcPct val="200000"/>
              </a:lnSpc>
              <a:buFont typeface="Wingdings" panose="05000000000000000000" charset="0"/>
              <a:buChar char=""/>
            </a:pPr>
            <a:r>
              <a:rPr lang="zh-CN" altLang="en-US"/>
              <a:t>不容易过拟合</a:t>
            </a:r>
            <a:endParaRPr lang="zh-CN" altLang="en-US"/>
          </a:p>
          <a:p>
            <a:pPr marL="285750" indent="-285750" algn="l" fontAlgn="auto">
              <a:lnSpc>
                <a:spcPct val="200000"/>
              </a:lnSpc>
              <a:buFont typeface="Wingdings" panose="05000000000000000000" charset="0"/>
              <a:buChar char=""/>
            </a:pPr>
            <a:r>
              <a:rPr lang="zh-CN" altLang="en-US"/>
              <a:t>训练速度比较快，容易做成并行方法</a:t>
            </a:r>
            <a:endParaRPr lang="zh-CN" altLang="en-US"/>
          </a:p>
          <a:p>
            <a:pPr marL="285750" indent="-285750" algn="l" fontAlgn="auto">
              <a:lnSpc>
                <a:spcPct val="200000"/>
              </a:lnSpc>
              <a:buFont typeface="Wingdings" panose="05000000000000000000" charset="0"/>
              <a:buChar char=""/>
            </a:pPr>
            <a:r>
              <a:rPr lang="zh-CN" altLang="en-US"/>
              <a:t>实现起来比较简单</a:t>
            </a:r>
            <a:endParaRPr lang="zh-CN" altLang="en-US"/>
          </a:p>
          <a:p>
            <a:pPr marL="285750" indent="-285750" algn="l" fontAlgn="auto">
              <a:lnSpc>
                <a:spcPct val="200000"/>
              </a:lnSpc>
              <a:buFont typeface="Wingdings" panose="05000000000000000000" charset="0"/>
              <a:buChar char=""/>
            </a:pPr>
            <a:r>
              <a:rPr lang="zh-CN" altLang="en-US"/>
              <a:t>对于不平衡的数据集来说，它可以平衡误差。</a:t>
            </a:r>
            <a:endParaRPr lang="zh-CN" altLang="en-US"/>
          </a:p>
          <a:p>
            <a:pPr marL="285750" indent="-285750" algn="l" fontAlgn="auto">
              <a:lnSpc>
                <a:spcPct val="200000"/>
              </a:lnSpc>
              <a:buFont typeface="Wingdings" panose="05000000000000000000" charset="0"/>
              <a:buChar char=""/>
            </a:pPr>
            <a:r>
              <a:rPr lang="zh-CN" altLang="en-US"/>
              <a:t>如果有很大一部分的特征遗失，仍可以维持准确度</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custDataLst>
              <p:tags r:id="rId1"/>
            </p:custDataLst>
          </p:nvPr>
        </p:nvSpPr>
        <p:spPr/>
        <p:txBody>
          <a:bodyPr/>
          <a:lstStyle/>
          <a:p>
            <a:r>
              <a:rPr kumimoji="1" lang="en-US" altLang="zh-CN" dirty="0" smtClean="0"/>
              <a:t>1</a:t>
            </a:r>
            <a:endParaRPr kumimoji="1" lang="zh-CN" altLang="en-US" dirty="0"/>
          </a:p>
        </p:txBody>
      </p:sp>
      <p:sp>
        <p:nvSpPr>
          <p:cNvPr id="3" name="文本占位符 2"/>
          <p:cNvSpPr>
            <a:spLocks noGrp="1"/>
          </p:cNvSpPr>
          <p:nvPr>
            <p:ph type="body" sz="quarter" idx="11"/>
            <p:custDataLst>
              <p:tags r:id="rId2"/>
            </p:custDataLst>
          </p:nvPr>
        </p:nvSpPr>
        <p:spPr/>
        <p:txBody>
          <a:bodyPr/>
          <a:lstStyle/>
          <a:p>
            <a:r>
              <a:rPr kumimoji="1" lang="zh-CN" altLang="en-US" sz="4800" dirty="0" smtClean="0">
                <a:sym typeface="+mn-ea"/>
              </a:rPr>
              <a:t>集成学习原理</a:t>
            </a:r>
            <a:endParaRPr kumimoji="1" lang="zh-CN" altLang="en-US" sz="4800" dirty="0" smtClean="0">
              <a:sym typeface="+mn-ea"/>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6</a:t>
            </a:r>
            <a:endParaRPr kumimoji="1" lang="en-US" altLang="zh-CN" dirty="0"/>
          </a:p>
        </p:txBody>
      </p:sp>
      <p:sp>
        <p:nvSpPr>
          <p:cNvPr id="3" name="文本占位符 2"/>
          <p:cNvSpPr>
            <a:spLocks noGrp="1"/>
          </p:cNvSpPr>
          <p:nvPr>
            <p:ph type="body" sz="quarter" idx="22"/>
            <p:custDataLst>
              <p:tags r:id="rId2"/>
            </p:custDataLst>
          </p:nvPr>
        </p:nvSpPr>
        <p:spPr/>
        <p:txBody>
          <a:bodyPr/>
          <a:lstStyle/>
          <a:p>
            <a:r>
              <a:rPr kumimoji="1" lang="zh-CN" altLang="en-US" sz="2800" b="1" dirty="0"/>
              <a:t>小结</a:t>
            </a:r>
            <a:endParaRPr kumimoji="1" lang="zh-CN" altLang="en-US" sz="2800" b="1" dirty="0"/>
          </a:p>
        </p:txBody>
      </p:sp>
      <p:sp>
        <p:nvSpPr>
          <p:cNvPr id="5" name="文本框 4"/>
          <p:cNvSpPr txBox="1"/>
          <p:nvPr/>
        </p:nvSpPr>
        <p:spPr>
          <a:xfrm>
            <a:off x="1185545" y="829945"/>
            <a:ext cx="8926830" cy="2861310"/>
          </a:xfrm>
          <a:prstGeom prst="rect">
            <a:avLst/>
          </a:prstGeom>
          <a:noFill/>
        </p:spPr>
        <p:txBody>
          <a:bodyPr wrap="none" rtlCol="0">
            <a:spAutoFit/>
          </a:bodyPr>
          <a:p>
            <a:pPr marL="342900" indent="-342900" algn="l" fontAlgn="auto">
              <a:lnSpc>
                <a:spcPct val="200000"/>
              </a:lnSpc>
            </a:pPr>
            <a:r>
              <a:rPr lang="zh-CN" altLang="en-US" b="1">
                <a:sym typeface="+mn-ea"/>
              </a:rPr>
              <a:t>缺点：</a:t>
            </a:r>
            <a:endParaRPr lang="zh-CN" altLang="en-US"/>
          </a:p>
          <a:p>
            <a:pPr marL="285750" indent="-285750" algn="l" fontAlgn="auto">
              <a:lnSpc>
                <a:spcPct val="200000"/>
              </a:lnSpc>
              <a:buFont typeface="Wingdings" panose="05000000000000000000" charset="0"/>
              <a:buChar char=""/>
            </a:pPr>
            <a:r>
              <a:rPr lang="zh-CN" altLang="en-US">
                <a:sym typeface="+mn-ea"/>
              </a:rPr>
              <a:t>随机森林已经被证明在某些噪音较大的分类或回归问题上会过拟合</a:t>
            </a:r>
            <a:endParaRPr lang="zh-CN" altLang="en-US"/>
          </a:p>
          <a:p>
            <a:pPr marL="285750" indent="-285750" algn="l" fontAlgn="auto">
              <a:lnSpc>
                <a:spcPct val="200000"/>
              </a:lnSpc>
              <a:buFont typeface="Wingdings" panose="05000000000000000000" charset="0"/>
              <a:buChar char=""/>
            </a:pPr>
            <a:r>
              <a:rPr lang="zh-CN" altLang="en-US">
                <a:sym typeface="+mn-ea"/>
              </a:rPr>
              <a:t>对于有不同取值的属性的数据，取值划分较多的属性会对随机森林产生更大的影响，</a:t>
            </a:r>
            <a:endParaRPr lang="zh-CN" altLang="en-US"/>
          </a:p>
          <a:p>
            <a:pPr indent="0" algn="l" fontAlgn="auto">
              <a:lnSpc>
                <a:spcPct val="200000"/>
              </a:lnSpc>
              <a:buFont typeface="Wingdings" panose="05000000000000000000" charset="0"/>
              <a:buNone/>
            </a:pPr>
            <a:r>
              <a:rPr lang="zh-CN" altLang="en-US">
                <a:sym typeface="+mn-ea"/>
              </a:rPr>
              <a:t>所以随机森林在这种数据上产出的属性权值是不可信的</a:t>
            </a:r>
            <a:endParaRPr lang="zh-CN" altLang="en-US"/>
          </a:p>
          <a:p>
            <a:pPr marL="285750" indent="-285750" algn="l" fontAlgn="auto">
              <a:lnSpc>
                <a:spcPct val="200000"/>
              </a:lnSpc>
              <a:buFont typeface="Wingdings" panose="05000000000000000000" charset="0"/>
              <a:buChar char=""/>
            </a:pP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custDataLst>
              <p:tags r:id="rId1"/>
            </p:custDataLst>
          </p:nvPr>
        </p:nvSpPr>
        <p:spPr>
          <a:xfrm>
            <a:off x="2301095" y="2438933"/>
            <a:ext cx="7589808" cy="1032886"/>
          </a:xfrm>
        </p:spPr>
        <p:txBody>
          <a:bodyPr/>
          <a:lstStyle/>
          <a:p>
            <a:r>
              <a:rPr kumimoji="1" lang="en-US" altLang="zh-CN" dirty="0"/>
              <a:t>Thank you</a:t>
            </a:r>
            <a:r>
              <a:rPr kumimoji="1" lang="zh-CN" altLang="en-US" dirty="0"/>
              <a:t>！</a:t>
            </a:r>
            <a:endParaRPr kumimoji="1"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smtClean="0"/>
              <a:t>1</a:t>
            </a:r>
            <a:endParaRPr kumimoji="1" lang="zh-CN" altLang="en-US" dirty="0"/>
          </a:p>
        </p:txBody>
      </p:sp>
      <p:sp>
        <p:nvSpPr>
          <p:cNvPr id="3" name="文本占位符 2"/>
          <p:cNvSpPr>
            <a:spLocks noGrp="1"/>
          </p:cNvSpPr>
          <p:nvPr>
            <p:ph type="body" sz="quarter" idx="22"/>
            <p:custDataLst>
              <p:tags r:id="rId2"/>
            </p:custDataLst>
          </p:nvPr>
        </p:nvSpPr>
        <p:spPr>
          <a:xfrm>
            <a:off x="1185545" y="367665"/>
            <a:ext cx="4505325" cy="429260"/>
          </a:xfrm>
        </p:spPr>
        <p:txBody>
          <a:bodyPr/>
          <a:lstStyle/>
          <a:p>
            <a:r>
              <a:rPr kumimoji="1" lang="zh-CN" altLang="en-US" sz="3200" b="1" dirty="0" smtClean="0">
                <a:sym typeface="+mn-ea"/>
              </a:rPr>
              <a:t>集成</a:t>
            </a:r>
            <a:r>
              <a:rPr kumimoji="1" lang="zh-CN" altLang="en-US" sz="3200" b="1" dirty="0" smtClean="0">
                <a:sym typeface="+mn-ea"/>
              </a:rPr>
              <a:t>学习原理</a:t>
            </a:r>
            <a:r>
              <a:rPr kumimoji="1" lang="en-US" altLang="zh-CN" sz="3200" b="1" dirty="0" smtClean="0">
                <a:sym typeface="+mn-ea"/>
              </a:rPr>
              <a:t>  </a:t>
            </a:r>
            <a:endParaRPr kumimoji="1" lang="en-US" altLang="zh-CN" sz="3200" b="1" dirty="0" smtClean="0">
              <a:sym typeface="+mn-ea"/>
            </a:endParaRPr>
          </a:p>
        </p:txBody>
      </p:sp>
      <p:sp>
        <p:nvSpPr>
          <p:cNvPr id="4" name="文本框 3"/>
          <p:cNvSpPr txBox="1"/>
          <p:nvPr/>
        </p:nvSpPr>
        <p:spPr>
          <a:xfrm>
            <a:off x="1250315" y="893445"/>
            <a:ext cx="2219960" cy="398780"/>
          </a:xfrm>
          <a:prstGeom prst="rect">
            <a:avLst/>
          </a:prstGeom>
          <a:noFill/>
        </p:spPr>
        <p:txBody>
          <a:bodyPr wrap="none" rtlCol="0">
            <a:spAutoFit/>
          </a:bodyPr>
          <a:p>
            <a:r>
              <a:rPr lang="zh-CN" altLang="en-US" sz="2000" b="1"/>
              <a:t>什么是集成学习？</a:t>
            </a:r>
            <a:endParaRPr lang="zh-CN" altLang="en-US" sz="2000" b="1"/>
          </a:p>
        </p:txBody>
      </p:sp>
      <p:sp>
        <p:nvSpPr>
          <p:cNvPr id="6" name="文本框 5"/>
          <p:cNvSpPr txBox="1"/>
          <p:nvPr/>
        </p:nvSpPr>
        <p:spPr>
          <a:xfrm>
            <a:off x="1250315" y="1337310"/>
            <a:ext cx="9156065" cy="887730"/>
          </a:xfrm>
          <a:prstGeom prst="rect">
            <a:avLst/>
          </a:prstGeom>
          <a:noFill/>
        </p:spPr>
        <p:txBody>
          <a:bodyPr wrap="square" rtlCol="0">
            <a:spAutoFit/>
          </a:bodyPr>
          <a:p>
            <a:pPr>
              <a:lnSpc>
                <a:spcPct val="130000"/>
              </a:lnSpc>
              <a:spcBef>
                <a:spcPts val="600"/>
              </a:spcBef>
            </a:pPr>
            <a:r>
              <a:rPr lang="zh-CN" altLang="en-US" kern="0" dirty="0" smtClean="0">
                <a:solidFill>
                  <a:schemeClr val="tx2"/>
                </a:solidFill>
                <a:latin typeface="微软雅黑" panose="020B0503020204020204" charset="-122"/>
                <a:ea typeface="微软雅黑" panose="020B0503020204020204" charset="-122"/>
                <a:cs typeface="+mn-ea"/>
                <a:sym typeface="+mn-lt"/>
              </a:rPr>
              <a:t>通过构建并结合多个学习器来完成学习任务</a:t>
            </a:r>
            <a:endParaRPr lang="en-US" altLang="zh-CN" kern="0" dirty="0" smtClean="0">
              <a:solidFill>
                <a:schemeClr val="tx2"/>
              </a:solidFill>
              <a:latin typeface="微软雅黑" panose="020B0503020204020204" charset="-122"/>
              <a:ea typeface="微软雅黑" panose="020B0503020204020204" charset="-122"/>
              <a:cs typeface="+mn-ea"/>
              <a:sym typeface="+mn-lt"/>
            </a:endParaRPr>
          </a:p>
          <a:p>
            <a:pPr>
              <a:lnSpc>
                <a:spcPct val="130000"/>
              </a:lnSpc>
              <a:spcBef>
                <a:spcPts val="600"/>
              </a:spcBef>
            </a:pPr>
            <a:r>
              <a:rPr lang="zh-CN" altLang="en-US" kern="0" dirty="0">
                <a:solidFill>
                  <a:schemeClr val="tx2"/>
                </a:solidFill>
                <a:latin typeface="微软雅黑" panose="020B0503020204020204" charset="-122"/>
                <a:ea typeface="微软雅黑" panose="020B0503020204020204" charset="-122"/>
                <a:cs typeface="+mn-ea"/>
                <a:sym typeface="+mn-lt"/>
              </a:rPr>
              <a:t>多</a:t>
            </a:r>
            <a:r>
              <a:rPr lang="zh-CN" altLang="en-US" kern="0" dirty="0" smtClean="0">
                <a:solidFill>
                  <a:schemeClr val="tx2"/>
                </a:solidFill>
                <a:latin typeface="微软雅黑" panose="020B0503020204020204" charset="-122"/>
                <a:ea typeface="微软雅黑" panose="020B0503020204020204" charset="-122"/>
                <a:cs typeface="+mn-ea"/>
                <a:sym typeface="+mn-lt"/>
              </a:rPr>
              <a:t>个学习器可以是同种类型（同质学习器），也可以是不同类型（</a:t>
            </a:r>
            <a:r>
              <a:rPr lang="zh-CN" altLang="en-US" kern="0" dirty="0" smtClean="0">
                <a:solidFill>
                  <a:schemeClr val="tx2"/>
                </a:solidFill>
                <a:latin typeface="微软雅黑" panose="020B0503020204020204" charset="-122"/>
                <a:ea typeface="微软雅黑" panose="020B0503020204020204" charset="-122"/>
                <a:cs typeface="+mn-ea"/>
                <a:sym typeface="+mn-lt"/>
              </a:rPr>
              <a:t>异质学习器）</a:t>
            </a:r>
            <a:endParaRPr lang="zh-CN" altLang="en-US" kern="0" dirty="0" smtClean="0">
              <a:solidFill>
                <a:schemeClr val="tx2"/>
              </a:solidFill>
              <a:latin typeface="微软雅黑" panose="020B0503020204020204" charset="-122"/>
              <a:ea typeface="微软雅黑" panose="020B0503020204020204" charset="-122"/>
              <a:cs typeface="+mn-ea"/>
              <a:sym typeface="+mn-lt"/>
            </a:endParaRPr>
          </a:p>
        </p:txBody>
      </p:sp>
      <p:sp>
        <p:nvSpPr>
          <p:cNvPr id="8" name="矩形 7"/>
          <p:cNvSpPr/>
          <p:nvPr/>
        </p:nvSpPr>
        <p:spPr>
          <a:xfrm>
            <a:off x="1250395" y="2333851"/>
            <a:ext cx="8297073" cy="645160"/>
          </a:xfrm>
          <a:prstGeom prst="rect">
            <a:avLst/>
          </a:prstGeom>
        </p:spPr>
        <p:txBody>
          <a:bodyPr wrap="square">
            <a:spAutoFit/>
          </a:bodyPr>
          <a:p>
            <a:r>
              <a:rPr lang="zh-CN" altLang="en-US" dirty="0">
                <a:solidFill>
                  <a:schemeClr val="tx1"/>
                </a:solidFill>
                <a:latin typeface="微软雅黑" panose="020B0503020204020204" charset="-122"/>
                <a:ea typeface="微软雅黑" panose="020B0503020204020204" charset="-122"/>
              </a:rPr>
              <a:t>每个基算法单独预测，最后的结论由全部基算法进行</a:t>
            </a:r>
            <a:r>
              <a:rPr lang="zh-CN" altLang="en-US" dirty="0">
                <a:solidFill>
                  <a:srgbClr val="FF0000"/>
                </a:solidFill>
                <a:latin typeface="微软雅黑" panose="020B0503020204020204" charset="-122"/>
                <a:ea typeface="微软雅黑" panose="020B0503020204020204" charset="-122"/>
              </a:rPr>
              <a:t>投票</a:t>
            </a:r>
            <a:r>
              <a:rPr lang="zh-CN" altLang="en-US" dirty="0">
                <a:solidFill>
                  <a:schemeClr val="tx1"/>
                </a:solidFill>
                <a:latin typeface="微软雅黑" panose="020B0503020204020204" charset="-122"/>
                <a:ea typeface="微软雅黑" panose="020B0503020204020204" charset="-122"/>
              </a:rPr>
              <a:t>（用于分类问题）或者</a:t>
            </a:r>
            <a:r>
              <a:rPr lang="zh-CN" altLang="en-US" dirty="0">
                <a:solidFill>
                  <a:srgbClr val="FF0000"/>
                </a:solidFill>
                <a:latin typeface="微软雅黑" panose="020B0503020204020204" charset="-122"/>
                <a:ea typeface="微软雅黑" panose="020B0503020204020204" charset="-122"/>
              </a:rPr>
              <a:t>求平均</a:t>
            </a:r>
            <a:r>
              <a:rPr lang="zh-CN" altLang="en-US" dirty="0">
                <a:solidFill>
                  <a:schemeClr val="tx1"/>
                </a:solidFill>
                <a:latin typeface="微软雅黑" panose="020B0503020204020204" charset="-122"/>
                <a:ea typeface="微软雅黑" panose="020B0503020204020204" charset="-122"/>
              </a:rPr>
              <a:t>（包括加权平均，用于回归问题）。</a:t>
            </a:r>
            <a:endParaRPr lang="zh-CN" altLang="en-US" dirty="0">
              <a:solidFill>
                <a:schemeClr val="tx1"/>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3"/>
          <a:srcRect b="21845"/>
          <a:stretch>
            <a:fillRect/>
          </a:stretch>
        </p:blipFill>
        <p:spPr>
          <a:xfrm>
            <a:off x="1250315" y="2978785"/>
            <a:ext cx="5558155" cy="236728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smtClean="0"/>
              <a:t>1</a:t>
            </a:r>
            <a:endParaRPr kumimoji="1" lang="zh-CN" altLang="en-US" dirty="0"/>
          </a:p>
        </p:txBody>
      </p:sp>
      <p:sp>
        <p:nvSpPr>
          <p:cNvPr id="3" name="文本占位符 2"/>
          <p:cNvSpPr>
            <a:spLocks noGrp="1"/>
          </p:cNvSpPr>
          <p:nvPr>
            <p:ph type="body" sz="quarter" idx="22"/>
            <p:custDataLst>
              <p:tags r:id="rId2"/>
            </p:custDataLst>
          </p:nvPr>
        </p:nvSpPr>
        <p:spPr>
          <a:xfrm>
            <a:off x="1185545" y="367665"/>
            <a:ext cx="4505325" cy="429260"/>
          </a:xfrm>
        </p:spPr>
        <p:txBody>
          <a:bodyPr/>
          <a:lstStyle/>
          <a:p>
            <a:r>
              <a:rPr kumimoji="1" lang="zh-CN" altLang="en-US" sz="3200" b="1" dirty="0" smtClean="0">
                <a:sym typeface="+mn-ea"/>
              </a:rPr>
              <a:t>集成</a:t>
            </a:r>
            <a:r>
              <a:rPr kumimoji="1" lang="zh-CN" altLang="en-US" sz="3200" b="1" dirty="0" smtClean="0">
                <a:sym typeface="+mn-ea"/>
              </a:rPr>
              <a:t>学习原理</a:t>
            </a:r>
            <a:r>
              <a:rPr kumimoji="1" lang="en-US" altLang="zh-CN" sz="3200" b="1" dirty="0" smtClean="0">
                <a:sym typeface="+mn-ea"/>
              </a:rPr>
              <a:t>  </a:t>
            </a:r>
            <a:endParaRPr kumimoji="1" lang="en-US" altLang="zh-CN" sz="3200" b="1" dirty="0" smtClean="0">
              <a:sym typeface="+mn-ea"/>
            </a:endParaRPr>
          </a:p>
        </p:txBody>
      </p:sp>
      <p:sp>
        <p:nvSpPr>
          <p:cNvPr id="7" name="文本框 6"/>
          <p:cNvSpPr txBox="1"/>
          <p:nvPr/>
        </p:nvSpPr>
        <p:spPr>
          <a:xfrm>
            <a:off x="1185626" y="1009046"/>
            <a:ext cx="8558742" cy="450850"/>
          </a:xfrm>
          <a:prstGeom prst="rect">
            <a:avLst/>
          </a:prstGeom>
          <a:noFill/>
        </p:spPr>
        <p:txBody>
          <a:bodyPr wrap="square" rtlCol="0">
            <a:spAutoFit/>
          </a:bodyPr>
          <a:p>
            <a:pPr>
              <a:lnSpc>
                <a:spcPct val="130000"/>
              </a:lnSpc>
              <a:spcBef>
                <a:spcPts val="600"/>
              </a:spcBef>
            </a:pPr>
            <a:r>
              <a:rPr lang="zh-CN" altLang="en-US" kern="0" dirty="0" smtClean="0">
                <a:solidFill>
                  <a:schemeClr val="tx1"/>
                </a:solidFill>
                <a:latin typeface="微软雅黑" panose="020B0503020204020204" charset="-122"/>
                <a:ea typeface="微软雅黑" panose="020B0503020204020204" charset="-122"/>
                <a:cs typeface="+mn-ea"/>
                <a:sym typeface="+mn-lt"/>
              </a:rPr>
              <a:t>个体学习器间存在强依赖关系，串行生成的序列化方法，</a:t>
            </a:r>
            <a:r>
              <a:rPr lang="en-US" altLang="zh-CN" kern="0" dirty="0" smtClean="0">
                <a:solidFill>
                  <a:schemeClr val="tx1"/>
                </a:solidFill>
                <a:latin typeface="微软雅黑" panose="020B0503020204020204" charset="-122"/>
                <a:ea typeface="微软雅黑" panose="020B0503020204020204" charset="-122"/>
                <a:cs typeface="+mn-ea"/>
                <a:sym typeface="+mn-lt"/>
              </a:rPr>
              <a:t>Boosting</a:t>
            </a:r>
            <a:endParaRPr lang="en-US" altLang="zh-CN" kern="0" dirty="0" smtClean="0">
              <a:solidFill>
                <a:schemeClr val="tx1"/>
              </a:solidFill>
              <a:latin typeface="微软雅黑" panose="020B0503020204020204" charset="-122"/>
              <a:ea typeface="微软雅黑" panose="020B0503020204020204" charset="-122"/>
              <a:cs typeface="+mn-ea"/>
              <a:sym typeface="+mn-lt"/>
            </a:endParaRPr>
          </a:p>
        </p:txBody>
      </p:sp>
      <p:sp>
        <p:nvSpPr>
          <p:cNvPr id="5" name="文本框 4"/>
          <p:cNvSpPr txBox="1"/>
          <p:nvPr/>
        </p:nvSpPr>
        <p:spPr>
          <a:xfrm>
            <a:off x="1185545" y="1671320"/>
            <a:ext cx="9321165" cy="450850"/>
          </a:xfrm>
          <a:prstGeom prst="rect">
            <a:avLst/>
          </a:prstGeom>
          <a:noFill/>
        </p:spPr>
        <p:txBody>
          <a:bodyPr wrap="square" rtlCol="0">
            <a:spAutoFit/>
          </a:bodyPr>
          <a:p>
            <a:pPr>
              <a:lnSpc>
                <a:spcPct val="130000"/>
              </a:lnSpc>
              <a:spcBef>
                <a:spcPts val="600"/>
              </a:spcBef>
            </a:pPr>
            <a:r>
              <a:rPr lang="zh-CN" altLang="en-US" kern="0" dirty="0" smtClean="0">
                <a:solidFill>
                  <a:schemeClr val="tx1"/>
                </a:solidFill>
                <a:latin typeface="微软雅黑" panose="020B0503020204020204" charset="-122"/>
                <a:ea typeface="微软雅黑" panose="020B0503020204020204" charset="-122"/>
                <a:cs typeface="+mn-ea"/>
                <a:sym typeface="+mn-lt"/>
              </a:rPr>
              <a:t>个体学习器间</a:t>
            </a:r>
            <a:r>
              <a:rPr lang="zh-CN" altLang="en-US" kern="0" dirty="0">
                <a:solidFill>
                  <a:schemeClr val="tx1"/>
                </a:solidFill>
                <a:latin typeface="微软雅黑" panose="020B0503020204020204" charset="-122"/>
                <a:ea typeface="微软雅黑" panose="020B0503020204020204" charset="-122"/>
                <a:cs typeface="+mn-ea"/>
                <a:sym typeface="+mn-lt"/>
              </a:rPr>
              <a:t>不</a:t>
            </a:r>
            <a:r>
              <a:rPr lang="zh-CN" altLang="en-US" kern="0" dirty="0" smtClean="0">
                <a:solidFill>
                  <a:schemeClr val="tx1"/>
                </a:solidFill>
                <a:latin typeface="微软雅黑" panose="020B0503020204020204" charset="-122"/>
                <a:ea typeface="微软雅黑" panose="020B0503020204020204" charset="-122"/>
                <a:cs typeface="+mn-ea"/>
                <a:sym typeface="+mn-lt"/>
              </a:rPr>
              <a:t>存在强依赖关系，并行生成的序列化方法，</a:t>
            </a:r>
            <a:r>
              <a:rPr lang="en-US" altLang="zh-CN" kern="0" dirty="0" smtClean="0">
                <a:solidFill>
                  <a:schemeClr val="tx1"/>
                </a:solidFill>
                <a:latin typeface="微软雅黑" panose="020B0503020204020204" charset="-122"/>
                <a:ea typeface="微软雅黑" panose="020B0503020204020204" charset="-122"/>
                <a:cs typeface="+mn-ea"/>
                <a:sym typeface="+mn-lt"/>
              </a:rPr>
              <a:t>Bagging, Random Forest</a:t>
            </a:r>
            <a:endParaRPr lang="en-US" altLang="zh-CN" kern="0" dirty="0" smtClean="0">
              <a:solidFill>
                <a:schemeClr val="tx1"/>
              </a:solidFill>
              <a:latin typeface="微软雅黑" panose="020B0503020204020204" charset="-122"/>
              <a:ea typeface="微软雅黑" panose="020B0503020204020204" charset="-122"/>
              <a:cs typeface="+mn-ea"/>
              <a:sym typeface="+mn-lt"/>
            </a:endParaRPr>
          </a:p>
        </p:txBody>
      </p:sp>
      <p:pic>
        <p:nvPicPr>
          <p:cNvPr id="10" name="图片 9"/>
          <p:cNvPicPr>
            <a:picLocks noChangeAspect="1"/>
          </p:cNvPicPr>
          <p:nvPr/>
        </p:nvPicPr>
        <p:blipFill>
          <a:blip r:embed="rId3"/>
          <a:stretch>
            <a:fillRect/>
          </a:stretch>
        </p:blipFill>
        <p:spPr>
          <a:xfrm>
            <a:off x="1283834" y="2333373"/>
            <a:ext cx="9623729" cy="2910216"/>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custDataLst>
              <p:tags r:id="rId1"/>
            </p:custDataLst>
          </p:nvPr>
        </p:nvSpPr>
        <p:spPr/>
        <p:txBody>
          <a:bodyPr/>
          <a:lstStyle/>
          <a:p>
            <a:r>
              <a:rPr kumimoji="1" lang="en-US" altLang="zh-CN" dirty="0"/>
              <a:t>2</a:t>
            </a:r>
            <a:endParaRPr kumimoji="1" lang="en-US" altLang="zh-CN" dirty="0"/>
          </a:p>
        </p:txBody>
      </p:sp>
      <p:sp>
        <p:nvSpPr>
          <p:cNvPr id="3" name="文本占位符 2"/>
          <p:cNvSpPr>
            <a:spLocks noGrp="1"/>
          </p:cNvSpPr>
          <p:nvPr>
            <p:ph type="body" sz="quarter" idx="11"/>
            <p:custDataLst>
              <p:tags r:id="rId2"/>
            </p:custDataLst>
          </p:nvPr>
        </p:nvSpPr>
        <p:spPr/>
        <p:txBody>
          <a:bodyPr/>
          <a:lstStyle/>
          <a:p>
            <a:r>
              <a:rPr kumimoji="1" lang="zh-CN" altLang="en-US" smtClean="0">
                <a:sym typeface="+mn-ea"/>
              </a:rPr>
              <a:t>集成学习种类</a:t>
            </a:r>
            <a:endParaRPr kumimoji="1" lang="zh-CN" altLang="en-US" smtClean="0">
              <a:sym typeface="+mn-ea"/>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2</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494915" cy="337185"/>
          </a:xfrm>
        </p:spPr>
        <p:txBody>
          <a:bodyPr/>
          <a:lstStyle/>
          <a:p>
            <a:r>
              <a:rPr kumimoji="1" lang="zh-CN" altLang="en-US" sz="2800" b="1" dirty="0" smtClean="0"/>
              <a:t>集成学习种类</a:t>
            </a:r>
            <a:endParaRPr kumimoji="1" lang="zh-CN" altLang="en-US" sz="2800" b="1" dirty="0" smtClean="0"/>
          </a:p>
        </p:txBody>
      </p:sp>
      <p:sp>
        <p:nvSpPr>
          <p:cNvPr id="4" name="文本框 3"/>
          <p:cNvSpPr txBox="1"/>
          <p:nvPr/>
        </p:nvSpPr>
        <p:spPr>
          <a:xfrm>
            <a:off x="1185545" y="829945"/>
            <a:ext cx="9977755" cy="5015865"/>
          </a:xfrm>
          <a:prstGeom prst="rect">
            <a:avLst/>
          </a:prstGeom>
          <a:noFill/>
        </p:spPr>
        <p:txBody>
          <a:bodyPr wrap="square" rtlCol="0" anchor="t">
            <a:spAutoFit/>
          </a:bodyPr>
          <a:p>
            <a:r>
              <a:rPr lang="zh-CN" altLang="en-US" sz="1600"/>
              <a:t>常见的集成模型主要包括以下三种：</a:t>
            </a:r>
            <a:endParaRPr lang="zh-CN" altLang="en-US" sz="1600"/>
          </a:p>
          <a:p>
            <a:endParaRPr lang="zh-CN" altLang="en-US" sz="1600"/>
          </a:p>
          <a:p>
            <a:r>
              <a:rPr lang="zh-CN" altLang="en-US" sz="1600"/>
              <a:t>1) Bagging集成学习</a:t>
            </a:r>
            <a:endParaRPr lang="zh-CN" altLang="en-US" sz="1600"/>
          </a:p>
          <a:p>
            <a:endParaRPr lang="zh-CN" altLang="en-US" sz="1600"/>
          </a:p>
          <a:p>
            <a:r>
              <a:rPr lang="zh-CN" altLang="en-US" sz="1600"/>
              <a:t>Bagging的核心思想为并行地训练一系列各自独立的同类模型，然后再将各个模型的输出结果按照某种策略进行组合，并输出最终结果。例如分类中可采用投票策略，回归中可采用平均策略。通常来说，模型越容易过拟合，则越适用于Bagging集成学习方法。</a:t>
            </a:r>
            <a:endParaRPr lang="zh-CN" altLang="en-US" sz="1600"/>
          </a:p>
          <a:p>
            <a:endParaRPr lang="zh-CN" altLang="en-US" sz="1600"/>
          </a:p>
          <a:p>
            <a:r>
              <a:rPr lang="zh-CN" altLang="en-US" sz="1600"/>
              <a:t>2) Boosting集成学习</a:t>
            </a:r>
            <a:endParaRPr lang="zh-CN" altLang="en-US" sz="1600"/>
          </a:p>
          <a:p>
            <a:endParaRPr lang="zh-CN" altLang="en-US" sz="1600"/>
          </a:p>
          <a:p>
            <a:r>
              <a:rPr lang="zh-CN" altLang="en-US" sz="1600"/>
              <a:t>Boosting的核心思想为先串行地训练一系列前后依赖的同类模型，即后一个模型用来对前一个模型的输出结果进行修正，最后再通过某种策略将所有的模型组合起来，并输出最终的结果。通常来说，模型越容易欠拟合，则越适用于Boosting集成学习方法。</a:t>
            </a:r>
            <a:endParaRPr lang="zh-CN" altLang="en-US" sz="1600"/>
          </a:p>
          <a:p>
            <a:endParaRPr lang="zh-CN" altLang="en-US" sz="1600"/>
          </a:p>
          <a:p>
            <a:r>
              <a:rPr lang="zh-CN" altLang="en-US" sz="1600"/>
              <a:t>3) Stacking集成学习</a:t>
            </a:r>
            <a:endParaRPr lang="zh-CN" altLang="en-US" sz="1600"/>
          </a:p>
          <a:p>
            <a:endParaRPr lang="zh-CN" altLang="en-US" sz="1600"/>
          </a:p>
          <a:p>
            <a:r>
              <a:rPr lang="zh-CN" altLang="en-US" sz="1600"/>
              <a:t>Stacking的核心思想为并行地训练一系列各自独立的不同类模型，然后再将各个模型的输出结果作为输入来训练一个新模型（例如：逻辑回归），并通过这个新模型来输出最终预测的结果。通常来说，Stacking集成学习也适用于欠拟合的机器学习模型。</a:t>
            </a:r>
            <a:endParaRPr lang="zh-CN" altLang="en-US" sz="1600"/>
          </a:p>
          <a:p>
            <a:endParaRPr lang="zh-CN" altLang="en-US" sz="16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custDataLst>
              <p:tags r:id="rId1"/>
            </p:custDataLst>
          </p:nvPr>
        </p:nvSpPr>
        <p:spPr/>
        <p:txBody>
          <a:bodyPr/>
          <a:lstStyle/>
          <a:p>
            <a:r>
              <a:rPr kumimoji="1" lang="en-US" altLang="zh-CN" dirty="0"/>
              <a:t>2</a:t>
            </a:r>
            <a:endParaRPr kumimoji="1" lang="en-US" altLang="zh-CN" dirty="0"/>
          </a:p>
        </p:txBody>
      </p:sp>
      <p:sp>
        <p:nvSpPr>
          <p:cNvPr id="3" name="文本占位符 2"/>
          <p:cNvSpPr>
            <a:spLocks noGrp="1"/>
          </p:cNvSpPr>
          <p:nvPr>
            <p:ph type="body" sz="quarter" idx="22"/>
            <p:custDataLst>
              <p:tags r:id="rId2"/>
            </p:custDataLst>
          </p:nvPr>
        </p:nvSpPr>
        <p:spPr>
          <a:xfrm>
            <a:off x="1185545" y="367665"/>
            <a:ext cx="2494915" cy="337185"/>
          </a:xfrm>
        </p:spPr>
        <p:txBody>
          <a:bodyPr/>
          <a:lstStyle/>
          <a:p>
            <a:r>
              <a:rPr kumimoji="1" lang="zh-CN" altLang="en-US" sz="2800" b="1" dirty="0" smtClean="0"/>
              <a:t>集成学习种类</a:t>
            </a:r>
            <a:endParaRPr kumimoji="1" lang="zh-CN" altLang="en-US" sz="2800" b="1" dirty="0" smtClean="0"/>
          </a:p>
        </p:txBody>
      </p:sp>
      <p:pic>
        <p:nvPicPr>
          <p:cNvPr id="6" name="图片 5"/>
          <p:cNvPicPr>
            <a:picLocks noChangeAspect="1"/>
          </p:cNvPicPr>
          <p:nvPr/>
        </p:nvPicPr>
        <p:blipFill>
          <a:blip r:embed="rId3"/>
          <a:stretch>
            <a:fillRect/>
          </a:stretch>
        </p:blipFill>
        <p:spPr>
          <a:xfrm>
            <a:off x="1672590" y="1249680"/>
            <a:ext cx="7858125" cy="395287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custDataLst>
              <p:tags r:id="rId1"/>
            </p:custDataLst>
          </p:nvPr>
        </p:nvSpPr>
        <p:spPr/>
        <p:txBody>
          <a:bodyPr/>
          <a:lstStyle/>
          <a:p>
            <a:r>
              <a:rPr kumimoji="1" lang="en-US" altLang="zh-CN" dirty="0"/>
              <a:t>3</a:t>
            </a:r>
            <a:endParaRPr kumimoji="1" lang="en-US" altLang="zh-CN" dirty="0"/>
          </a:p>
        </p:txBody>
      </p:sp>
      <p:sp>
        <p:nvSpPr>
          <p:cNvPr id="3" name="文本占位符 2"/>
          <p:cNvSpPr>
            <a:spLocks noGrp="1"/>
          </p:cNvSpPr>
          <p:nvPr>
            <p:ph type="body" sz="quarter" idx="11"/>
            <p:custDataLst>
              <p:tags r:id="rId2"/>
            </p:custDataLst>
          </p:nvPr>
        </p:nvSpPr>
        <p:spPr/>
        <p:txBody>
          <a:bodyPr/>
          <a:lstStyle/>
          <a:p>
            <a:r>
              <a:rPr kumimoji="1" lang="zh-CN" altLang="en-US" smtClean="0">
                <a:sym typeface="+mn-ea"/>
              </a:rPr>
              <a:t>Bagging方法</a:t>
            </a:r>
            <a:endParaRPr kumimoji="1" lang="zh-CN" altLang="en-US" smtClean="0"/>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FULL_TEXT_BEAUTIFY_COPY_ID" val="2"/>
</p:tagLst>
</file>

<file path=ppt/tags/tag10.xml><?xml version="1.0" encoding="utf-8"?>
<p:tagLst xmlns:p="http://schemas.openxmlformats.org/presentationml/2006/main">
  <p:tag name="KSO_WM_FULL_TEXT_BEAUTIFY_COPY_ID" val="13"/>
</p:tagLst>
</file>

<file path=ppt/tags/tag100.xml><?xml version="1.0" encoding="utf-8"?>
<p:tagLst xmlns:p="http://schemas.openxmlformats.org/presentationml/2006/main">
  <p:tag name="KSO_WM_FULL_TEXT_BEAUTIFY_COPY_ID" val="3"/>
</p:tagLst>
</file>

<file path=ppt/tags/tag101.xml><?xml version="1.0" encoding="utf-8"?>
<p:tagLst xmlns:p="http://schemas.openxmlformats.org/presentationml/2006/main">
  <p:tag name="KSO_WM_FULL_TEXT_BEAUTIFY_COPY_ID" val="150995211"/>
</p:tagLst>
</file>

<file path=ppt/tags/tag102.xml><?xml version="1.0" encoding="utf-8"?>
<p:tagLst xmlns:p="http://schemas.openxmlformats.org/presentationml/2006/main">
  <p:tag name="KSO_WM_FULL_TEXT_BEAUTIFY_COPY_ID" val="2"/>
</p:tagLst>
</file>

<file path=ppt/tags/tag103.xml><?xml version="1.0" encoding="utf-8"?>
<p:tagLst xmlns:p="http://schemas.openxmlformats.org/presentationml/2006/main">
  <p:tag name="KSO_WM_FULL_TEXT_BEAUTIFY_COPY_ID" val="150995227"/>
</p:tagLst>
</file>

<file path=ppt/tags/tag11.xml><?xml version="1.0" encoding="utf-8"?>
<p:tagLst xmlns:p="http://schemas.openxmlformats.org/presentationml/2006/main">
  <p:tag name="KSO_WM_FULL_TEXT_BEAUTIFY_COPY_ID" val="14"/>
</p:tagLst>
</file>

<file path=ppt/tags/tag12.xml><?xml version="1.0" encoding="utf-8"?>
<p:tagLst xmlns:p="http://schemas.openxmlformats.org/presentationml/2006/main">
  <p:tag name="KSO_WM_FULL_TEXT_BEAUTIFY_COPY_ID" val="16"/>
</p:tagLst>
</file>

<file path=ppt/tags/tag13.xml><?xml version="1.0" encoding="utf-8"?>
<p:tagLst xmlns:p="http://schemas.openxmlformats.org/presentationml/2006/main">
  <p:tag name="KSO_WM_FULL_TEXT_BEAUTIFY_COPY_ID" val="17"/>
</p:tagLst>
</file>

<file path=ppt/tags/tag14.xml><?xml version="1.0" encoding="utf-8"?>
<p:tagLst xmlns:p="http://schemas.openxmlformats.org/presentationml/2006/main">
  <p:tag name="KSO_WM_FULL_TEXT_BEAUTIFY_COPY_ID" val="22"/>
</p:tagLst>
</file>

<file path=ppt/tags/tag15.xml><?xml version="1.0" encoding="utf-8"?>
<p:tagLst xmlns:p="http://schemas.openxmlformats.org/presentationml/2006/main">
  <p:tag name="KSO_WM_FULL_TEXT_BEAUTIFY_COPY_ID" val="23"/>
</p:tagLst>
</file>

<file path=ppt/tags/tag16.xml><?xml version="1.0" encoding="utf-8"?>
<p:tagLst xmlns:p="http://schemas.openxmlformats.org/presentationml/2006/main">
  <p:tag name="KSO_WM_FULL_TEXT_BEAUTIFY_COPY_ID" val="4"/>
</p:tagLst>
</file>

<file path=ppt/tags/tag17.xml><?xml version="1.0" encoding="utf-8"?>
<p:tagLst xmlns:p="http://schemas.openxmlformats.org/presentationml/2006/main">
  <p:tag name="KSO_WM_FULL_TEXT_BEAUTIFY_COPY_ID" val="150995201"/>
</p:tagLst>
</file>

<file path=ppt/tags/tag18.xml><?xml version="1.0" encoding="utf-8"?>
<p:tagLst xmlns:p="http://schemas.openxmlformats.org/presentationml/2006/main">
  <p:tag name="KSO_WM_FULL_TEXT_BEAUTIFY_COPY_ID" val="2"/>
</p:tagLst>
</file>

<file path=ppt/tags/tag19.xml><?xml version="1.0" encoding="utf-8"?>
<p:tagLst xmlns:p="http://schemas.openxmlformats.org/presentationml/2006/main">
  <p:tag name="KSO_WM_FULL_TEXT_BEAUTIFY_COPY_ID" val="3"/>
</p:tagLst>
</file>

<file path=ppt/tags/tag2.xml><?xml version="1.0" encoding="utf-8"?>
<p:tagLst xmlns:p="http://schemas.openxmlformats.org/presentationml/2006/main">
  <p:tag name="KSO_WM_FULL_TEXT_BEAUTIFY_COPY_ID" val="150995200"/>
</p:tagLst>
</file>

<file path=ppt/tags/tag20.xml><?xml version="1.0" encoding="utf-8"?>
<p:tagLst xmlns:p="http://schemas.openxmlformats.org/presentationml/2006/main">
  <p:tag name="KSO_WM_FULL_TEXT_BEAUTIFY_COPY_ID" val="150995265"/>
</p:tagLst>
</file>

<file path=ppt/tags/tag21.xml><?xml version="1.0" encoding="utf-8"?>
<p:tagLst xmlns:p="http://schemas.openxmlformats.org/presentationml/2006/main">
  <p:tag name="KSO_WM_FULL_TEXT_BEAUTIFY_COPY_ID" val="2"/>
</p:tagLst>
</file>

<file path=ppt/tags/tag22.xml><?xml version="1.0" encoding="utf-8"?>
<p:tagLst xmlns:p="http://schemas.openxmlformats.org/presentationml/2006/main">
  <p:tag name="KSO_WM_FULL_TEXT_BEAUTIFY_COPY_ID" val="3"/>
</p:tagLst>
</file>

<file path=ppt/tags/tag23.xml><?xml version="1.0" encoding="utf-8"?>
<p:tagLst xmlns:p="http://schemas.openxmlformats.org/presentationml/2006/main">
  <p:tag name="KSO_WM_FULL_TEXT_BEAUTIFY_COPY_ID" val="150995266"/>
</p:tagLst>
</file>

<file path=ppt/tags/tag24.xml><?xml version="1.0" encoding="utf-8"?>
<p:tagLst xmlns:p="http://schemas.openxmlformats.org/presentationml/2006/main">
  <p:tag name="KSO_WM_FULL_TEXT_BEAUTIFY_COPY_ID" val="2"/>
</p:tagLst>
</file>

<file path=ppt/tags/tag25.xml><?xml version="1.0" encoding="utf-8"?>
<p:tagLst xmlns:p="http://schemas.openxmlformats.org/presentationml/2006/main">
  <p:tag name="KSO_WM_FULL_TEXT_BEAUTIFY_COPY_ID" val="3"/>
</p:tagLst>
</file>

<file path=ppt/tags/tag26.xml><?xml version="1.0" encoding="utf-8"?>
<p:tagLst xmlns:p="http://schemas.openxmlformats.org/presentationml/2006/main">
  <p:tag name="KSO_WM_FULL_TEXT_BEAUTIFY_COPY_ID" val="150995266"/>
</p:tagLst>
</file>

<file path=ppt/tags/tag27.xml><?xml version="1.0" encoding="utf-8"?>
<p:tagLst xmlns:p="http://schemas.openxmlformats.org/presentationml/2006/main">
  <p:tag name="KSO_WM_FULL_TEXT_BEAUTIFY_COPY_ID" val="2"/>
</p:tagLst>
</file>

<file path=ppt/tags/tag28.xml><?xml version="1.0" encoding="utf-8"?>
<p:tagLst xmlns:p="http://schemas.openxmlformats.org/presentationml/2006/main">
  <p:tag name="KSO_WM_FULL_TEXT_BEAUTIFY_COPY_ID" val="3"/>
</p:tagLst>
</file>

<file path=ppt/tags/tag29.xml><?xml version="1.0" encoding="utf-8"?>
<p:tagLst xmlns:p="http://schemas.openxmlformats.org/presentationml/2006/main">
  <p:tag name="KSO_WM_FULL_TEXT_BEAUTIFY_COPY_ID" val="150995202"/>
</p:tagLst>
</file>

<file path=ppt/tags/tag3.xml><?xml version="1.0" encoding="utf-8"?>
<p:tagLst xmlns:p="http://schemas.openxmlformats.org/presentationml/2006/main">
  <p:tag name="KSO_WM_FULL_TEXT_BEAUTIFY_COPY_ID" val="2"/>
</p:tagLst>
</file>

<file path=ppt/tags/tag30.xml><?xml version="1.0" encoding="utf-8"?>
<p:tagLst xmlns:p="http://schemas.openxmlformats.org/presentationml/2006/main">
  <p:tag name="KSO_WM_FULL_TEXT_BEAUTIFY_COPY_ID" val="2"/>
</p:tagLst>
</file>

<file path=ppt/tags/tag31.xml><?xml version="1.0" encoding="utf-8"?>
<p:tagLst xmlns:p="http://schemas.openxmlformats.org/presentationml/2006/main">
  <p:tag name="KSO_WM_FULL_TEXT_BEAUTIFY_COPY_ID" val="3"/>
</p:tagLst>
</file>

<file path=ppt/tags/tag32.xml><?xml version="1.0" encoding="utf-8"?>
<p:tagLst xmlns:p="http://schemas.openxmlformats.org/presentationml/2006/main">
  <p:tag name="KSO_WM_FULL_TEXT_BEAUTIFY_COPY_ID" val="150995269"/>
</p:tagLst>
</file>

<file path=ppt/tags/tag33.xml><?xml version="1.0" encoding="utf-8"?>
<p:tagLst xmlns:p="http://schemas.openxmlformats.org/presentationml/2006/main">
  <p:tag name="KSO_WM_FULL_TEXT_BEAUTIFY_COPY_ID" val="2"/>
</p:tagLst>
</file>

<file path=ppt/tags/tag34.xml><?xml version="1.0" encoding="utf-8"?>
<p:tagLst xmlns:p="http://schemas.openxmlformats.org/presentationml/2006/main">
  <p:tag name="KSO_WM_FULL_TEXT_BEAUTIFY_COPY_ID" val="3"/>
</p:tagLst>
</file>

<file path=ppt/tags/tag35.xml><?xml version="1.0" encoding="utf-8"?>
<p:tagLst xmlns:p="http://schemas.openxmlformats.org/presentationml/2006/main">
  <p:tag name="KSO_WM_FULL_TEXT_BEAUTIFY_COPY_ID" val="150995269"/>
</p:tagLst>
</file>

<file path=ppt/tags/tag36.xml><?xml version="1.0" encoding="utf-8"?>
<p:tagLst xmlns:p="http://schemas.openxmlformats.org/presentationml/2006/main">
  <p:tag name="KSO_WM_FULL_TEXT_BEAUTIFY_COPY_ID" val="2"/>
</p:tagLst>
</file>

<file path=ppt/tags/tag37.xml><?xml version="1.0" encoding="utf-8"?>
<p:tagLst xmlns:p="http://schemas.openxmlformats.org/presentationml/2006/main">
  <p:tag name="KSO_WM_FULL_TEXT_BEAUTIFY_COPY_ID" val="3"/>
</p:tagLst>
</file>

<file path=ppt/tags/tag38.xml><?xml version="1.0" encoding="utf-8"?>
<p:tagLst xmlns:p="http://schemas.openxmlformats.org/presentationml/2006/main">
  <p:tag name="KSO_WM_FULL_TEXT_BEAUTIFY_COPY_ID" val="150995210"/>
</p:tagLst>
</file>

<file path=ppt/tags/tag39.xml><?xml version="1.0" encoding="utf-8"?>
<p:tagLst xmlns:p="http://schemas.openxmlformats.org/presentationml/2006/main">
  <p:tag name="KSO_WM_FULL_TEXT_BEAUTIFY_COPY_ID" val="2"/>
</p:tagLst>
</file>

<file path=ppt/tags/tag4.xml><?xml version="1.0" encoding="utf-8"?>
<p:tagLst xmlns:p="http://schemas.openxmlformats.org/presentationml/2006/main">
  <p:tag name="KSO_WM_FULL_TEXT_BEAUTIFY_COPY_ID" val="3"/>
</p:tagLst>
</file>

<file path=ppt/tags/tag40.xml><?xml version="1.0" encoding="utf-8"?>
<p:tagLst xmlns:p="http://schemas.openxmlformats.org/presentationml/2006/main">
  <p:tag name="KSO_WM_FULL_TEXT_BEAUTIFY_COPY_ID" val="3"/>
</p:tagLst>
</file>

<file path=ppt/tags/tag41.xml><?xml version="1.0" encoding="utf-8"?>
<p:tagLst xmlns:p="http://schemas.openxmlformats.org/presentationml/2006/main">
  <p:tag name="KSO_WM_FULL_TEXT_BEAUTIFY_COPY_ID" val="150995267"/>
</p:tagLst>
</file>

<file path=ppt/tags/tag42.xml><?xml version="1.0" encoding="utf-8"?>
<p:tagLst xmlns:p="http://schemas.openxmlformats.org/presentationml/2006/main">
  <p:tag name="KSO_WM_FULL_TEXT_BEAUTIFY_COPY_ID" val="2"/>
</p:tagLst>
</file>

<file path=ppt/tags/tag43.xml><?xml version="1.0" encoding="utf-8"?>
<p:tagLst xmlns:p="http://schemas.openxmlformats.org/presentationml/2006/main">
  <p:tag name="KSO_WM_FULL_TEXT_BEAUTIFY_COPY_ID" val="3"/>
</p:tagLst>
</file>

<file path=ppt/tags/tag44.xml><?xml version="1.0" encoding="utf-8"?>
<p:tagLst xmlns:p="http://schemas.openxmlformats.org/presentationml/2006/main">
  <p:tag name="KSO_WM_FULL_TEXT_BEAUTIFY_COPY_ID" val="150995267"/>
</p:tagLst>
</file>

<file path=ppt/tags/tag45.xml><?xml version="1.0" encoding="utf-8"?>
<p:tagLst xmlns:p="http://schemas.openxmlformats.org/presentationml/2006/main">
  <p:tag name="KSO_WM_FULL_TEXT_BEAUTIFY_COPY_ID" val="2"/>
</p:tagLst>
</file>

<file path=ppt/tags/tag46.xml><?xml version="1.0" encoding="utf-8"?>
<p:tagLst xmlns:p="http://schemas.openxmlformats.org/presentationml/2006/main">
  <p:tag name="KSO_WM_FULL_TEXT_BEAUTIFY_COPY_ID" val="3"/>
</p:tagLst>
</file>

<file path=ppt/tags/tag47.xml><?xml version="1.0" encoding="utf-8"?>
<p:tagLst xmlns:p="http://schemas.openxmlformats.org/presentationml/2006/main">
  <p:tag name="KSO_WM_FULL_TEXT_BEAUTIFY_COPY_ID" val="150995267"/>
</p:tagLst>
</file>

<file path=ppt/tags/tag48.xml><?xml version="1.0" encoding="utf-8"?>
<p:tagLst xmlns:p="http://schemas.openxmlformats.org/presentationml/2006/main">
  <p:tag name="KSO_WM_FULL_TEXT_BEAUTIFY_COPY_ID" val="2"/>
</p:tagLst>
</file>

<file path=ppt/tags/tag49.xml><?xml version="1.0" encoding="utf-8"?>
<p:tagLst xmlns:p="http://schemas.openxmlformats.org/presentationml/2006/main">
  <p:tag name="KSO_WM_FULL_TEXT_BEAUTIFY_COPY_ID" val="3"/>
</p:tagLst>
</file>

<file path=ppt/tags/tag5.xml><?xml version="1.0" encoding="utf-8"?>
<p:tagLst xmlns:p="http://schemas.openxmlformats.org/presentationml/2006/main">
  <p:tag name="KSO_WM_FULL_TEXT_BEAUTIFY_COPY_ID" val="4"/>
</p:tagLst>
</file>

<file path=ppt/tags/tag50.xml><?xml version="1.0" encoding="utf-8"?>
<p:tagLst xmlns:p="http://schemas.openxmlformats.org/presentationml/2006/main">
  <p:tag name="KSO_WM_FULL_TEXT_BEAUTIFY_COPY_ID" val="150995267"/>
</p:tagLst>
</file>

<file path=ppt/tags/tag51.xml><?xml version="1.0" encoding="utf-8"?>
<p:tagLst xmlns:p="http://schemas.openxmlformats.org/presentationml/2006/main">
  <p:tag name="KSO_WM_FULL_TEXT_BEAUTIFY_COPY_ID" val="2"/>
</p:tagLst>
</file>

<file path=ppt/tags/tag52.xml><?xml version="1.0" encoding="utf-8"?>
<p:tagLst xmlns:p="http://schemas.openxmlformats.org/presentationml/2006/main">
  <p:tag name="KSO_WM_FULL_TEXT_BEAUTIFY_COPY_ID" val="3"/>
</p:tagLst>
</file>

<file path=ppt/tags/tag53.xml><?xml version="1.0" encoding="utf-8"?>
<p:tagLst xmlns:p="http://schemas.openxmlformats.org/presentationml/2006/main">
  <p:tag name="KSO_WM_FULL_TEXT_BEAUTIFY_COPY_ID" val="150995267"/>
</p:tagLst>
</file>

<file path=ppt/tags/tag54.xml><?xml version="1.0" encoding="utf-8"?>
<p:tagLst xmlns:p="http://schemas.openxmlformats.org/presentationml/2006/main">
  <p:tag name="KSO_WM_FULL_TEXT_BEAUTIFY_COPY_ID" val="2"/>
</p:tagLst>
</file>

<file path=ppt/tags/tag55.xml><?xml version="1.0" encoding="utf-8"?>
<p:tagLst xmlns:p="http://schemas.openxmlformats.org/presentationml/2006/main">
  <p:tag name="KSO_WM_FULL_TEXT_BEAUTIFY_COPY_ID" val="3"/>
</p:tagLst>
</file>

<file path=ppt/tags/tag56.xml><?xml version="1.0" encoding="utf-8"?>
<p:tagLst xmlns:p="http://schemas.openxmlformats.org/presentationml/2006/main">
  <p:tag name="KSO_WM_FULL_TEXT_BEAUTIFY_COPY_ID" val="150995267"/>
</p:tagLst>
</file>

<file path=ppt/tags/tag57.xml><?xml version="1.0" encoding="utf-8"?>
<p:tagLst xmlns:p="http://schemas.openxmlformats.org/presentationml/2006/main">
  <p:tag name="KSO_WM_FULL_TEXT_BEAUTIFY_COPY_ID" val="2"/>
</p:tagLst>
</file>

<file path=ppt/tags/tag58.xml><?xml version="1.0" encoding="utf-8"?>
<p:tagLst xmlns:p="http://schemas.openxmlformats.org/presentationml/2006/main">
  <p:tag name="KSO_WM_FULL_TEXT_BEAUTIFY_COPY_ID" val="3"/>
</p:tagLst>
</file>

<file path=ppt/tags/tag59.xml><?xml version="1.0" encoding="utf-8"?>
<p:tagLst xmlns:p="http://schemas.openxmlformats.org/presentationml/2006/main">
  <p:tag name="KSO_WM_FULL_TEXT_BEAUTIFY_COPY_ID" val="150995267"/>
</p:tagLst>
</file>

<file path=ppt/tags/tag6.xml><?xml version="1.0" encoding="utf-8"?>
<p:tagLst xmlns:p="http://schemas.openxmlformats.org/presentationml/2006/main">
  <p:tag name="KSO_WM_FULL_TEXT_BEAUTIFY_COPY_ID" val="9"/>
</p:tagLst>
</file>

<file path=ppt/tags/tag60.xml><?xml version="1.0" encoding="utf-8"?>
<p:tagLst xmlns:p="http://schemas.openxmlformats.org/presentationml/2006/main">
  <p:tag name="KSO_WM_FULL_TEXT_BEAUTIFY_COPY_ID" val="2"/>
</p:tagLst>
</file>

<file path=ppt/tags/tag61.xml><?xml version="1.0" encoding="utf-8"?>
<p:tagLst xmlns:p="http://schemas.openxmlformats.org/presentationml/2006/main">
  <p:tag name="KSO_WM_FULL_TEXT_BEAUTIFY_COPY_ID" val="3"/>
</p:tagLst>
</file>

<file path=ppt/tags/tag62.xml><?xml version="1.0" encoding="utf-8"?>
<p:tagLst xmlns:p="http://schemas.openxmlformats.org/presentationml/2006/main">
  <p:tag name="KSO_WM_FULL_TEXT_BEAUTIFY_COPY_ID" val="150995267"/>
</p:tagLst>
</file>

<file path=ppt/tags/tag63.xml><?xml version="1.0" encoding="utf-8"?>
<p:tagLst xmlns:p="http://schemas.openxmlformats.org/presentationml/2006/main">
  <p:tag name="KSO_WM_FULL_TEXT_BEAUTIFY_COPY_ID" val="2"/>
</p:tagLst>
</file>

<file path=ppt/tags/tag64.xml><?xml version="1.0" encoding="utf-8"?>
<p:tagLst xmlns:p="http://schemas.openxmlformats.org/presentationml/2006/main">
  <p:tag name="KSO_WM_FULL_TEXT_BEAUTIFY_COPY_ID" val="3"/>
</p:tagLst>
</file>

<file path=ppt/tags/tag65.xml><?xml version="1.0" encoding="utf-8"?>
<p:tagLst xmlns:p="http://schemas.openxmlformats.org/presentationml/2006/main">
  <p:tag name="KSO_WM_FULL_TEXT_BEAUTIFY_COPY_ID" val="150995214"/>
</p:tagLst>
</file>

<file path=ppt/tags/tag66.xml><?xml version="1.0" encoding="utf-8"?>
<p:tagLst xmlns:p="http://schemas.openxmlformats.org/presentationml/2006/main">
  <p:tag name="KSO_WM_FULL_TEXT_BEAUTIFY_COPY_ID" val="2"/>
</p:tagLst>
</file>

<file path=ppt/tags/tag67.xml><?xml version="1.0" encoding="utf-8"?>
<p:tagLst xmlns:p="http://schemas.openxmlformats.org/presentationml/2006/main">
  <p:tag name="KSO_WM_FULL_TEXT_BEAUTIFY_COPY_ID" val="3"/>
</p:tagLst>
</file>

<file path=ppt/tags/tag68.xml><?xml version="1.0" encoding="utf-8"?>
<p:tagLst xmlns:p="http://schemas.openxmlformats.org/presentationml/2006/main">
  <p:tag name="KSO_WM_FULL_TEXT_BEAUTIFY_COPY_ID" val="150995211"/>
</p:tagLst>
</file>

<file path=ppt/tags/tag69.xml><?xml version="1.0" encoding="utf-8"?>
<p:tagLst xmlns:p="http://schemas.openxmlformats.org/presentationml/2006/main">
  <p:tag name="KSO_WM_FULL_TEXT_BEAUTIFY_COPY_ID" val="2"/>
</p:tagLst>
</file>

<file path=ppt/tags/tag7.xml><?xml version="1.0" encoding="utf-8"?>
<p:tagLst xmlns:p="http://schemas.openxmlformats.org/presentationml/2006/main">
  <p:tag name="KSO_WM_FULL_TEXT_BEAUTIFY_COPY_ID" val="10"/>
</p:tagLst>
</file>

<file path=ppt/tags/tag70.xml><?xml version="1.0" encoding="utf-8"?>
<p:tagLst xmlns:p="http://schemas.openxmlformats.org/presentationml/2006/main">
  <p:tag name="KSO_WM_FULL_TEXT_BEAUTIFY_COPY_ID" val="3"/>
</p:tagLst>
</file>

<file path=ppt/tags/tag71.xml><?xml version="1.0" encoding="utf-8"?>
<p:tagLst xmlns:p="http://schemas.openxmlformats.org/presentationml/2006/main">
  <p:tag name="KSO_WM_FULL_TEXT_BEAUTIFY_COPY_ID" val="150995211"/>
</p:tagLst>
</file>

<file path=ppt/tags/tag72.xml><?xml version="1.0" encoding="utf-8"?>
<p:tagLst xmlns:p="http://schemas.openxmlformats.org/presentationml/2006/main">
  <p:tag name="KSO_WM_FULL_TEXT_BEAUTIFY_COPY_ID" val="2"/>
</p:tagLst>
</file>

<file path=ppt/tags/tag73.xml><?xml version="1.0" encoding="utf-8"?>
<p:tagLst xmlns:p="http://schemas.openxmlformats.org/presentationml/2006/main">
  <p:tag name="KSO_WM_FULL_TEXT_BEAUTIFY_COPY_ID" val="3"/>
</p:tagLst>
</file>

<file path=ppt/tags/tag74.xml><?xml version="1.0" encoding="utf-8"?>
<p:tagLst xmlns:p="http://schemas.openxmlformats.org/presentationml/2006/main">
  <p:tag name="KSO_WM_FULL_TEXT_BEAUTIFY_COPY_ID" val="150995211"/>
</p:tagLst>
</file>

<file path=ppt/tags/tag75.xml><?xml version="1.0" encoding="utf-8"?>
<p:tagLst xmlns:p="http://schemas.openxmlformats.org/presentationml/2006/main">
  <p:tag name="KSO_WM_FULL_TEXT_BEAUTIFY_COPY_ID" val="2"/>
</p:tagLst>
</file>

<file path=ppt/tags/tag76.xml><?xml version="1.0" encoding="utf-8"?>
<p:tagLst xmlns:p="http://schemas.openxmlformats.org/presentationml/2006/main">
  <p:tag name="KSO_WM_FULL_TEXT_BEAUTIFY_COPY_ID" val="3"/>
</p:tagLst>
</file>

<file path=ppt/tags/tag77.xml><?xml version="1.0" encoding="utf-8"?>
<p:tagLst xmlns:p="http://schemas.openxmlformats.org/presentationml/2006/main">
  <p:tag name="KSO_WM_FULL_TEXT_BEAUTIFY_COPY_ID" val="150995211"/>
</p:tagLst>
</file>

<file path=ppt/tags/tag78.xml><?xml version="1.0" encoding="utf-8"?>
<p:tagLst xmlns:p="http://schemas.openxmlformats.org/presentationml/2006/main">
  <p:tag name="KSO_WM_FULL_TEXT_BEAUTIFY_COPY_ID" val="2"/>
</p:tagLst>
</file>

<file path=ppt/tags/tag79.xml><?xml version="1.0" encoding="utf-8"?>
<p:tagLst xmlns:p="http://schemas.openxmlformats.org/presentationml/2006/main">
  <p:tag name="KSO_WM_FULL_TEXT_BEAUTIFY_COPY_ID" val="3"/>
</p:tagLst>
</file>

<file path=ppt/tags/tag8.xml><?xml version="1.0" encoding="utf-8"?>
<p:tagLst xmlns:p="http://schemas.openxmlformats.org/presentationml/2006/main">
  <p:tag name="KSO_WM_FULL_TEXT_BEAUTIFY_COPY_ID" val="11"/>
</p:tagLst>
</file>

<file path=ppt/tags/tag80.xml><?xml version="1.0" encoding="utf-8"?>
<p:tagLst xmlns:p="http://schemas.openxmlformats.org/presentationml/2006/main">
  <p:tag name="KSO_WM_FULL_TEXT_BEAUTIFY_COPY_ID" val="150995211"/>
</p:tagLst>
</file>

<file path=ppt/tags/tag81.xml><?xml version="1.0" encoding="utf-8"?>
<p:tagLst xmlns:p="http://schemas.openxmlformats.org/presentationml/2006/main">
  <p:tag name="KSO_WM_FULL_TEXT_BEAUTIFY_COPY_ID" val="2"/>
</p:tagLst>
</file>

<file path=ppt/tags/tag82.xml><?xml version="1.0" encoding="utf-8"?>
<p:tagLst xmlns:p="http://schemas.openxmlformats.org/presentationml/2006/main">
  <p:tag name="KSO_WM_FULL_TEXT_BEAUTIFY_COPY_ID" val="3"/>
</p:tagLst>
</file>

<file path=ppt/tags/tag83.xml><?xml version="1.0" encoding="utf-8"?>
<p:tagLst xmlns:p="http://schemas.openxmlformats.org/presentationml/2006/main">
  <p:tag name="KSO_WM_FULL_TEXT_BEAUTIFY_COPY_ID" val="150995211"/>
</p:tagLst>
</file>

<file path=ppt/tags/tag84.xml><?xml version="1.0" encoding="utf-8"?>
<p:tagLst xmlns:p="http://schemas.openxmlformats.org/presentationml/2006/main">
  <p:tag name="KSO_WM_FULL_TEXT_BEAUTIFY_COPY_ID" val="2"/>
</p:tagLst>
</file>

<file path=ppt/tags/tag85.xml><?xml version="1.0" encoding="utf-8"?>
<p:tagLst xmlns:p="http://schemas.openxmlformats.org/presentationml/2006/main">
  <p:tag name="KSO_WM_FULL_TEXT_BEAUTIFY_COPY_ID" val="3"/>
</p:tagLst>
</file>

<file path=ppt/tags/tag86.xml><?xml version="1.0" encoding="utf-8"?>
<p:tagLst xmlns:p="http://schemas.openxmlformats.org/presentationml/2006/main">
  <p:tag name="KSO_WM_FULL_TEXT_BEAUTIFY_COPY_ID" val="150995214"/>
</p:tagLst>
</file>

<file path=ppt/tags/tag87.xml><?xml version="1.0" encoding="utf-8"?>
<p:tagLst xmlns:p="http://schemas.openxmlformats.org/presentationml/2006/main">
  <p:tag name="KSO_WM_FULL_TEXT_BEAUTIFY_COPY_ID" val="2"/>
</p:tagLst>
</file>

<file path=ppt/tags/tag88.xml><?xml version="1.0" encoding="utf-8"?>
<p:tagLst xmlns:p="http://schemas.openxmlformats.org/presentationml/2006/main">
  <p:tag name="KSO_WM_FULL_TEXT_BEAUTIFY_COPY_ID" val="3"/>
</p:tagLst>
</file>

<file path=ppt/tags/tag89.xml><?xml version="1.0" encoding="utf-8"?>
<p:tagLst xmlns:p="http://schemas.openxmlformats.org/presentationml/2006/main">
  <p:tag name="KSO_WM_FULL_TEXT_BEAUTIFY_COPY_ID" val="150995211"/>
</p:tagLst>
</file>

<file path=ppt/tags/tag9.xml><?xml version="1.0" encoding="utf-8"?>
<p:tagLst xmlns:p="http://schemas.openxmlformats.org/presentationml/2006/main">
  <p:tag name="KSO_WM_FULL_TEXT_BEAUTIFY_COPY_ID" val="12"/>
</p:tagLst>
</file>

<file path=ppt/tags/tag90.xml><?xml version="1.0" encoding="utf-8"?>
<p:tagLst xmlns:p="http://schemas.openxmlformats.org/presentationml/2006/main">
  <p:tag name="KSO_WM_FULL_TEXT_BEAUTIFY_COPY_ID" val="2"/>
</p:tagLst>
</file>

<file path=ppt/tags/tag91.xml><?xml version="1.0" encoding="utf-8"?>
<p:tagLst xmlns:p="http://schemas.openxmlformats.org/presentationml/2006/main">
  <p:tag name="KSO_WM_FULL_TEXT_BEAUTIFY_COPY_ID" val="3"/>
</p:tagLst>
</file>

<file path=ppt/tags/tag92.xml><?xml version="1.0" encoding="utf-8"?>
<p:tagLst xmlns:p="http://schemas.openxmlformats.org/presentationml/2006/main">
  <p:tag name="KSO_WM_FULL_TEXT_BEAUTIFY_COPY_ID" val="150995211"/>
</p:tagLst>
</file>

<file path=ppt/tags/tag93.xml><?xml version="1.0" encoding="utf-8"?>
<p:tagLst xmlns:p="http://schemas.openxmlformats.org/presentationml/2006/main">
  <p:tag name="KSO_WM_FULL_TEXT_BEAUTIFY_COPY_ID" val="2"/>
</p:tagLst>
</file>

<file path=ppt/tags/tag94.xml><?xml version="1.0" encoding="utf-8"?>
<p:tagLst xmlns:p="http://schemas.openxmlformats.org/presentationml/2006/main">
  <p:tag name="KSO_WM_FULL_TEXT_BEAUTIFY_COPY_ID" val="3"/>
</p:tagLst>
</file>

<file path=ppt/tags/tag95.xml><?xml version="1.0" encoding="utf-8"?>
<p:tagLst xmlns:p="http://schemas.openxmlformats.org/presentationml/2006/main">
  <p:tag name="KSO_WM_FULL_TEXT_BEAUTIFY_COPY_ID" val="150995214"/>
</p:tagLst>
</file>

<file path=ppt/tags/tag96.xml><?xml version="1.0" encoding="utf-8"?>
<p:tagLst xmlns:p="http://schemas.openxmlformats.org/presentationml/2006/main">
  <p:tag name="KSO_WM_FULL_TEXT_BEAUTIFY_COPY_ID" val="2"/>
</p:tagLst>
</file>

<file path=ppt/tags/tag97.xml><?xml version="1.0" encoding="utf-8"?>
<p:tagLst xmlns:p="http://schemas.openxmlformats.org/presentationml/2006/main">
  <p:tag name="KSO_WM_FULL_TEXT_BEAUTIFY_COPY_ID" val="3"/>
</p:tagLst>
</file>

<file path=ppt/tags/tag98.xml><?xml version="1.0" encoding="utf-8"?>
<p:tagLst xmlns:p="http://schemas.openxmlformats.org/presentationml/2006/main">
  <p:tag name="KSO_WM_FULL_TEXT_BEAUTIFY_COPY_ID" val="150995211"/>
</p:tagLst>
</file>

<file path=ppt/tags/tag99.xml><?xml version="1.0" encoding="utf-8"?>
<p:tagLst xmlns:p="http://schemas.openxmlformats.org/presentationml/2006/main">
  <p:tag name="KSO_WM_FULL_TEXT_BEAUTIFY_COPY_ID" val="2"/>
</p:tagLst>
</file>

<file path=ppt/theme/theme1.xml><?xml version="1.0" encoding="utf-8"?>
<a:theme xmlns:a="http://schemas.openxmlformats.org/drawingml/2006/main" name="模板页面">
  <a:themeElements>
    <a:clrScheme name="自定义 11">
      <a:dk1>
        <a:srgbClr val="000000"/>
      </a:dk1>
      <a:lt1>
        <a:srgbClr val="FFFFFF"/>
      </a:lt1>
      <a:dk2>
        <a:srgbClr val="000000"/>
      </a:dk2>
      <a:lt2>
        <a:srgbClr val="FFFDFD"/>
      </a:lt2>
      <a:accent1>
        <a:srgbClr val="3C3C3C"/>
      </a:accent1>
      <a:accent2>
        <a:srgbClr val="2C9C86"/>
      </a:accent2>
      <a:accent3>
        <a:srgbClr val="A29C9B"/>
      </a:accent3>
      <a:accent4>
        <a:srgbClr val="696969"/>
      </a:accent4>
      <a:accent5>
        <a:srgbClr val="D2D2D2"/>
      </a:accent5>
      <a:accent6>
        <a:srgbClr val="515151"/>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3638</Words>
  <Application>WPS 演示</Application>
  <PresentationFormat>宽屏</PresentationFormat>
  <Paragraphs>296</Paragraphs>
  <Slides>31</Slides>
  <Notes>0</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2</vt:i4>
      </vt:variant>
      <vt:variant>
        <vt:lpstr>幻灯片标题</vt:lpstr>
      </vt:variant>
      <vt:variant>
        <vt:i4>31</vt:i4>
      </vt:variant>
    </vt:vector>
  </HeadingPairs>
  <TitlesOfParts>
    <vt:vector size="53" baseType="lpstr">
      <vt:lpstr>Arial</vt:lpstr>
      <vt:lpstr>宋体</vt:lpstr>
      <vt:lpstr>Wingdings</vt:lpstr>
      <vt:lpstr>Segoe UI Light</vt:lpstr>
      <vt:lpstr>苹方-简</vt:lpstr>
      <vt:lpstr>微软雅黑</vt:lpstr>
      <vt:lpstr>Century Gothic</vt:lpstr>
      <vt:lpstr>Segoe UI Light</vt:lpstr>
      <vt:lpstr>Thonburi</vt:lpstr>
      <vt:lpstr>汉仪旗黑</vt:lpstr>
      <vt:lpstr>仿宋</vt:lpstr>
      <vt:lpstr>方正仿宋_GBK</vt:lpstr>
      <vt:lpstr>Wingdings</vt:lpstr>
      <vt:lpstr>宋体</vt:lpstr>
      <vt:lpstr>Arial Unicode MS</vt:lpstr>
      <vt:lpstr>Calibri</vt:lpstr>
      <vt:lpstr>Helvetica Neue</vt:lpstr>
      <vt:lpstr>汉仪书宋二KW</vt:lpstr>
      <vt:lpstr>模板页面</vt:lpstr>
      <vt:lpstr>OfficePLUS</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潘敏</cp:lastModifiedBy>
  <cp:revision>351</cp:revision>
  <dcterms:created xsi:type="dcterms:W3CDTF">2022-10-09T14:52:56Z</dcterms:created>
  <dcterms:modified xsi:type="dcterms:W3CDTF">2022-10-09T14:52:56Z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2052-4.5.0.7405</vt:lpwstr>
  </property>
  <property fmtid="{D5CDD505-2E9C-101B-9397-08002B2CF9AE}" pid="3" name="ICV">
    <vt:lpwstr>C8CAB9069AC9A9B648E04263AD4F8802</vt:lpwstr>
  </property>
</Properties>
</file>